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62" r:id="rId4"/>
    <p:sldId id="274" r:id="rId5"/>
    <p:sldId id="263" r:id="rId6"/>
    <p:sldId id="281" r:id="rId7"/>
    <p:sldId id="276" r:id="rId8"/>
    <p:sldId id="277" r:id="rId9"/>
    <p:sldId id="264" r:id="rId10"/>
    <p:sldId id="278" r:id="rId11"/>
    <p:sldId id="265" r:id="rId12"/>
    <p:sldId id="279" r:id="rId13"/>
    <p:sldId id="280" r:id="rId14"/>
    <p:sldId id="282" r:id="rId15"/>
    <p:sldId id="266" r:id="rId16"/>
    <p:sldId id="283" r:id="rId17"/>
    <p:sldId id="267" r:id="rId18"/>
    <p:sldId id="268" r:id="rId19"/>
    <p:sldId id="284" r:id="rId20"/>
    <p:sldId id="285" r:id="rId21"/>
    <p:sldId id="269" r:id="rId22"/>
    <p:sldId id="286"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5" autoAdjust="0"/>
    <p:restoredTop sz="94660"/>
  </p:normalViewPr>
  <p:slideViewPr>
    <p:cSldViewPr snapToGrid="0">
      <p:cViewPr varScale="1">
        <p:scale>
          <a:sx n="59" d="100"/>
          <a:sy n="59" d="100"/>
        </p:scale>
        <p:origin x="-72"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C9D53D-2BCC-4676-994C-5EACC6165AD3}" type="slidenum">
              <a:rPr kumimoji="1" lang="ja-JP" altLang="en-US" smtClean="0"/>
              <a:t>‹#›</a:t>
            </a:fld>
            <a:endParaRPr kumimoji="1" lang="ja-JP" altLang="en-US"/>
          </a:p>
        </p:txBody>
      </p:sp>
    </p:spTree>
    <p:extLst>
      <p:ext uri="{BB962C8B-B14F-4D97-AF65-F5344CB8AC3E}">
        <p14:creationId xmlns:p14="http://schemas.microsoft.com/office/powerpoint/2010/main" val="18266653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23F05-0500-47F1-9128-3DBDC3C45C30}" type="slidenum">
              <a:rPr kumimoji="1" lang="ja-JP" altLang="en-US" smtClean="0"/>
              <a:t>‹#›</a:t>
            </a:fld>
            <a:endParaRPr kumimoji="1" lang="ja-JP" altLang="en-US"/>
          </a:p>
        </p:txBody>
      </p:sp>
    </p:spTree>
    <p:extLst>
      <p:ext uri="{BB962C8B-B14F-4D97-AF65-F5344CB8AC3E}">
        <p14:creationId xmlns:p14="http://schemas.microsoft.com/office/powerpoint/2010/main" val="254494501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DB23F05-0500-47F1-9128-3DBDC3C45C30}"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1560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5" name="Date Placeholder 3"/>
          <p:cNvSpPr>
            <a:spLocks noGrp="1"/>
          </p:cNvSpPr>
          <p:nvPr>
            <p:ph type="dt" sz="half" idx="10"/>
          </p:nvPr>
        </p:nvSpPr>
        <p:spPr/>
        <p:txBody>
          <a:bodyPr/>
          <a:lstStyle>
            <a:lvl1pPr>
              <a:defRPr/>
            </a:lvl1pPr>
          </a:lstStyle>
          <a:p>
            <a:pPr>
              <a:defRPr/>
            </a:pPr>
            <a:fld id="{0CB264A7-9254-4A24-B500-657432A88C1F}" type="datetimeFigureOut">
              <a:rPr lang="en-US" altLang="ja-JP"/>
              <a:pPr>
                <a:defRPr/>
              </a:pPr>
              <a:t>5/25/2016</a:t>
            </a:fld>
            <a:endParaRPr lang="en-US" altLang="ja-JP"/>
          </a:p>
        </p:txBody>
      </p:sp>
      <p:sp>
        <p:nvSpPr>
          <p:cNvPr id="16" name="Footer Placeholder 4"/>
          <p:cNvSpPr>
            <a:spLocks noGrp="1"/>
          </p:cNvSpPr>
          <p:nvPr>
            <p:ph type="ftr" sz="quarter" idx="11"/>
          </p:nvPr>
        </p:nvSpPr>
        <p:spPr/>
        <p:txBody>
          <a:bodyPr/>
          <a:lstStyle>
            <a:lvl1pPr>
              <a:defRPr/>
            </a:lvl1pPr>
          </a:lstStyle>
          <a:p>
            <a:pPr>
              <a:defRPr/>
            </a:pPr>
            <a:endParaRPr lang="en-US" altLang="ja-JP"/>
          </a:p>
        </p:txBody>
      </p:sp>
      <p:sp>
        <p:nvSpPr>
          <p:cNvPr id="17" name="Slide Number Placeholder 5"/>
          <p:cNvSpPr>
            <a:spLocks noGrp="1"/>
          </p:cNvSpPr>
          <p:nvPr>
            <p:ph type="sldNum" sz="quarter" idx="12"/>
          </p:nvPr>
        </p:nvSpPr>
        <p:spPr/>
        <p:txBody>
          <a:bodyPr/>
          <a:lstStyle>
            <a:lvl1pPr>
              <a:defRPr/>
            </a:lvl1pPr>
          </a:lstStyle>
          <a:p>
            <a:fld id="{764E9DE4-9DB7-4847-82F5-623FC174FE1A}" type="slidenum">
              <a:rPr lang="en-US" altLang="ja-JP"/>
              <a:pPr/>
              <a:t>‹#›</a:t>
            </a:fld>
            <a:endParaRPr lang="en-US" altLang="ja-JP"/>
          </a:p>
        </p:txBody>
      </p:sp>
    </p:spTree>
    <p:extLst>
      <p:ext uri="{BB962C8B-B14F-4D97-AF65-F5344CB8AC3E}">
        <p14:creationId xmlns:p14="http://schemas.microsoft.com/office/powerpoint/2010/main" val="274764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E93ACDA9-FC20-40B0-9B46-4C0839F48278}" type="datetimeFigureOut">
              <a:rPr lang="en-US" altLang="ja-JP"/>
              <a:pPr>
                <a:defRPr/>
              </a:pPr>
              <a:t>5/25/2016</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348AAC95-C2A5-4B14-8850-4167F9B97030}" type="slidenum">
              <a:rPr lang="en-US" altLang="ja-JP"/>
              <a:pPr/>
              <a:t>‹#›</a:t>
            </a:fld>
            <a:endParaRPr lang="en-US" altLang="ja-JP"/>
          </a:p>
        </p:txBody>
      </p:sp>
    </p:spTree>
    <p:extLst>
      <p:ext uri="{BB962C8B-B14F-4D97-AF65-F5344CB8AC3E}">
        <p14:creationId xmlns:p14="http://schemas.microsoft.com/office/powerpoint/2010/main" val="360453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smtClean="0">
                <a:solidFill>
                  <a:srgbClr val="C0E474"/>
                </a:solidFill>
                <a:latin typeface="Arial" panose="020B0604020202020204" pitchFamily="34" charset="0"/>
                <a:ea typeface="ＭＳ Ｐゴシック" panose="020B0600070205080204" pitchFamily="50" charset="-128"/>
              </a:rPr>
              <a:t>“</a:t>
            </a:r>
          </a:p>
        </p:txBody>
      </p:sp>
      <p:sp>
        <p:nvSpPr>
          <p:cNvPr id="6" name="TextBox 21"/>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smtClean="0">
                <a:solidFill>
                  <a:srgbClr val="C0E474"/>
                </a:solidFill>
                <a:latin typeface="Arial" panose="020B0604020202020204" pitchFamily="34" charset="0"/>
                <a:ea typeface="ＭＳ Ｐゴシック" panose="020B0600070205080204" pitchFamily="50" charset="-128"/>
              </a:rPr>
              <a:t>”</a:t>
            </a:r>
            <a:endParaRPr lang="en-US" altLang="ja-JP" smtClean="0">
              <a:solidFill>
                <a:srgbClr val="C0E474"/>
              </a:solidFill>
              <a:latin typeface="Arial" panose="020B0604020202020204" pitchFamily="34" charset="0"/>
              <a:ea typeface="ＭＳ Ｐゴシック" panose="020B0600070205080204" pitchFamily="50" charset="-128"/>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4"/>
          </p:nvPr>
        </p:nvSpPr>
        <p:spPr/>
        <p:txBody>
          <a:bodyPr/>
          <a:lstStyle>
            <a:lvl1pPr>
              <a:defRPr/>
            </a:lvl1pPr>
          </a:lstStyle>
          <a:p>
            <a:pPr>
              <a:defRPr/>
            </a:pPr>
            <a:fld id="{3800477E-AB47-4898-966A-44E2830EC99D}" type="datetimeFigureOut">
              <a:rPr lang="en-US" altLang="ja-JP"/>
              <a:pPr>
                <a:defRPr/>
              </a:pPr>
              <a:t>5/25/2016</a:t>
            </a:fld>
            <a:endParaRPr lang="en-US" altLang="ja-JP"/>
          </a:p>
        </p:txBody>
      </p:sp>
      <p:sp>
        <p:nvSpPr>
          <p:cNvPr id="8" name="Footer Placeholder 4"/>
          <p:cNvSpPr>
            <a:spLocks noGrp="1"/>
          </p:cNvSpPr>
          <p:nvPr>
            <p:ph type="ftr" sz="quarter" idx="15"/>
          </p:nvPr>
        </p:nvSpPr>
        <p:spPr/>
        <p:txBody>
          <a:bodyPr/>
          <a:lstStyle>
            <a:lvl1pPr>
              <a:defRPr/>
            </a:lvl1pPr>
          </a:lstStyle>
          <a:p>
            <a:pPr>
              <a:defRPr/>
            </a:pPr>
            <a:endParaRPr lang="en-US" altLang="ja-JP"/>
          </a:p>
        </p:txBody>
      </p:sp>
      <p:sp>
        <p:nvSpPr>
          <p:cNvPr id="9" name="Slide Number Placeholder 5"/>
          <p:cNvSpPr>
            <a:spLocks noGrp="1"/>
          </p:cNvSpPr>
          <p:nvPr>
            <p:ph type="sldNum" sz="quarter" idx="16"/>
          </p:nvPr>
        </p:nvSpPr>
        <p:spPr/>
        <p:txBody>
          <a:bodyPr/>
          <a:lstStyle>
            <a:lvl1pPr>
              <a:defRPr/>
            </a:lvl1pPr>
          </a:lstStyle>
          <a:p>
            <a:fld id="{8C44D7C2-3FCE-45CE-A2D3-E069A560F48F}" type="slidenum">
              <a:rPr lang="en-US" altLang="ja-JP"/>
              <a:pPr/>
              <a:t>‹#›</a:t>
            </a:fld>
            <a:endParaRPr lang="en-US" altLang="ja-JP"/>
          </a:p>
        </p:txBody>
      </p:sp>
    </p:spTree>
    <p:extLst>
      <p:ext uri="{BB962C8B-B14F-4D97-AF65-F5344CB8AC3E}">
        <p14:creationId xmlns:p14="http://schemas.microsoft.com/office/powerpoint/2010/main" val="302688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0A9D8DCF-F6BD-461A-A5B0-1A1F5B5A32FE}" type="datetimeFigureOut">
              <a:rPr lang="en-US" altLang="ja-JP"/>
              <a:pPr>
                <a:defRPr/>
              </a:pPr>
              <a:t>5/25/2016</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C19CE5B4-B1B2-4FFC-BA78-E87A4D75B7A0}" type="slidenum">
              <a:rPr lang="en-US" altLang="ja-JP"/>
              <a:pPr/>
              <a:t>‹#›</a:t>
            </a:fld>
            <a:endParaRPr lang="en-US" altLang="ja-JP"/>
          </a:p>
        </p:txBody>
      </p:sp>
    </p:spTree>
    <p:extLst>
      <p:ext uri="{BB962C8B-B14F-4D97-AF65-F5344CB8AC3E}">
        <p14:creationId xmlns:p14="http://schemas.microsoft.com/office/powerpoint/2010/main" val="161651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smtClean="0">
                <a:solidFill>
                  <a:srgbClr val="C0E474"/>
                </a:solidFill>
                <a:latin typeface="Arial" panose="020B0604020202020204" pitchFamily="34" charset="0"/>
                <a:ea typeface="ＭＳ Ｐゴシック" panose="020B0600070205080204" pitchFamily="50" charset="-128"/>
              </a:rPr>
              <a:t>“</a:t>
            </a:r>
          </a:p>
        </p:txBody>
      </p:sp>
      <p:sp>
        <p:nvSpPr>
          <p:cNvPr id="6" name="TextBox 24"/>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smtClean="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3"/>
          <p:cNvSpPr>
            <a:spLocks noGrp="1"/>
          </p:cNvSpPr>
          <p:nvPr>
            <p:ph type="dt" sz="half" idx="14"/>
          </p:nvPr>
        </p:nvSpPr>
        <p:spPr/>
        <p:txBody>
          <a:bodyPr/>
          <a:lstStyle>
            <a:lvl1pPr>
              <a:defRPr/>
            </a:lvl1pPr>
          </a:lstStyle>
          <a:p>
            <a:pPr>
              <a:defRPr/>
            </a:pPr>
            <a:fld id="{C4D9A94A-9EA4-4028-A9EC-FC560AB1DD09}" type="datetimeFigureOut">
              <a:rPr lang="en-US" altLang="ja-JP"/>
              <a:pPr>
                <a:defRPr/>
              </a:pPr>
              <a:t>5/25/2016</a:t>
            </a:fld>
            <a:endParaRPr lang="en-US" altLang="ja-JP"/>
          </a:p>
        </p:txBody>
      </p:sp>
      <p:sp>
        <p:nvSpPr>
          <p:cNvPr id="8" name="Footer Placeholder 4"/>
          <p:cNvSpPr>
            <a:spLocks noGrp="1"/>
          </p:cNvSpPr>
          <p:nvPr>
            <p:ph type="ftr" sz="quarter" idx="15"/>
          </p:nvPr>
        </p:nvSpPr>
        <p:spPr/>
        <p:txBody>
          <a:bodyPr/>
          <a:lstStyle>
            <a:lvl1pPr>
              <a:defRPr/>
            </a:lvl1pPr>
          </a:lstStyle>
          <a:p>
            <a:pPr>
              <a:defRPr/>
            </a:pPr>
            <a:endParaRPr lang="en-US" altLang="ja-JP"/>
          </a:p>
        </p:txBody>
      </p:sp>
      <p:sp>
        <p:nvSpPr>
          <p:cNvPr id="9" name="Slide Number Placeholder 5"/>
          <p:cNvSpPr>
            <a:spLocks noGrp="1"/>
          </p:cNvSpPr>
          <p:nvPr>
            <p:ph type="sldNum" sz="quarter" idx="16"/>
          </p:nvPr>
        </p:nvSpPr>
        <p:spPr/>
        <p:txBody>
          <a:bodyPr/>
          <a:lstStyle>
            <a:lvl1pPr>
              <a:defRPr/>
            </a:lvl1pPr>
          </a:lstStyle>
          <a:p>
            <a:fld id="{AF0265F7-47B0-44AA-8ABC-E6775B69FABE}" type="slidenum">
              <a:rPr lang="en-US" altLang="ja-JP"/>
              <a:pPr/>
              <a:t>‹#›</a:t>
            </a:fld>
            <a:endParaRPr lang="en-US" altLang="ja-JP"/>
          </a:p>
        </p:txBody>
      </p:sp>
    </p:spTree>
    <p:extLst>
      <p:ext uri="{BB962C8B-B14F-4D97-AF65-F5344CB8AC3E}">
        <p14:creationId xmlns:p14="http://schemas.microsoft.com/office/powerpoint/2010/main" val="214644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5" name="Date Placeholder 3"/>
          <p:cNvSpPr>
            <a:spLocks noGrp="1"/>
          </p:cNvSpPr>
          <p:nvPr>
            <p:ph type="dt" sz="half" idx="14"/>
          </p:nvPr>
        </p:nvSpPr>
        <p:spPr/>
        <p:txBody>
          <a:bodyPr/>
          <a:lstStyle>
            <a:lvl1pPr>
              <a:defRPr/>
            </a:lvl1pPr>
          </a:lstStyle>
          <a:p>
            <a:pPr>
              <a:defRPr/>
            </a:pPr>
            <a:fld id="{403C3364-2CD8-4372-B1C0-52764E803ADB}" type="datetimeFigureOut">
              <a:rPr lang="en-US" altLang="ja-JP"/>
              <a:pPr>
                <a:defRPr/>
              </a:pPr>
              <a:t>5/25/2016</a:t>
            </a:fld>
            <a:endParaRPr lang="en-US" altLang="ja-JP"/>
          </a:p>
        </p:txBody>
      </p:sp>
      <p:sp>
        <p:nvSpPr>
          <p:cNvPr id="6" name="Footer Placeholder 4"/>
          <p:cNvSpPr>
            <a:spLocks noGrp="1"/>
          </p:cNvSpPr>
          <p:nvPr>
            <p:ph type="ftr" sz="quarter" idx="15"/>
          </p:nvPr>
        </p:nvSpPr>
        <p:spPr/>
        <p:txBody>
          <a:bodyPr/>
          <a:lstStyle>
            <a:lvl1pPr>
              <a:defRPr/>
            </a:lvl1pPr>
          </a:lstStyle>
          <a:p>
            <a:pPr>
              <a:defRPr/>
            </a:pPr>
            <a:endParaRPr lang="en-US" altLang="ja-JP"/>
          </a:p>
        </p:txBody>
      </p:sp>
      <p:sp>
        <p:nvSpPr>
          <p:cNvPr id="7" name="Slide Number Placeholder 5"/>
          <p:cNvSpPr>
            <a:spLocks noGrp="1"/>
          </p:cNvSpPr>
          <p:nvPr>
            <p:ph type="sldNum" sz="quarter" idx="16"/>
          </p:nvPr>
        </p:nvSpPr>
        <p:spPr/>
        <p:txBody>
          <a:bodyPr/>
          <a:lstStyle>
            <a:lvl1pPr>
              <a:defRPr/>
            </a:lvl1pPr>
          </a:lstStyle>
          <a:p>
            <a:fld id="{7E05A574-69F5-4BCA-8709-720E02750EEE}" type="slidenum">
              <a:rPr lang="en-US" altLang="ja-JP"/>
              <a:pPr/>
              <a:t>‹#›</a:t>
            </a:fld>
            <a:endParaRPr lang="en-US" altLang="ja-JP"/>
          </a:p>
        </p:txBody>
      </p:sp>
    </p:spTree>
    <p:extLst>
      <p:ext uri="{BB962C8B-B14F-4D97-AF65-F5344CB8AC3E}">
        <p14:creationId xmlns:p14="http://schemas.microsoft.com/office/powerpoint/2010/main" val="422365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EFF1E4D4-3887-46AA-9E42-4A4F2D679428}" type="datetimeFigureOut">
              <a:rPr lang="en-US" altLang="ja-JP"/>
              <a:pPr>
                <a:defRPr/>
              </a:pPr>
              <a:t>5/25/2016</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C2F1FEB9-1D73-49A5-B196-A11AFE6A5825}" type="slidenum">
              <a:rPr lang="en-US" altLang="ja-JP"/>
              <a:pPr/>
              <a:t>‹#›</a:t>
            </a:fld>
            <a:endParaRPr lang="en-US" altLang="ja-JP"/>
          </a:p>
        </p:txBody>
      </p:sp>
    </p:spTree>
    <p:extLst>
      <p:ext uri="{BB962C8B-B14F-4D97-AF65-F5344CB8AC3E}">
        <p14:creationId xmlns:p14="http://schemas.microsoft.com/office/powerpoint/2010/main" val="1458543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1C10B3C-31C3-4DD5-BF9B-2D78DC7FD4DE}" type="datetimeFigureOut">
              <a:rPr lang="en-US" altLang="ja-JP"/>
              <a:pPr>
                <a:defRPr/>
              </a:pPr>
              <a:t>5/25/2016</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5D763F9D-559D-43A2-A1D9-FBBE05C68CE7}" type="slidenum">
              <a:rPr lang="en-US" altLang="ja-JP"/>
              <a:pPr/>
              <a:t>‹#›</a:t>
            </a:fld>
            <a:endParaRPr lang="en-US" altLang="ja-JP"/>
          </a:p>
        </p:txBody>
      </p:sp>
    </p:spTree>
    <p:extLst>
      <p:ext uri="{BB962C8B-B14F-4D97-AF65-F5344CB8AC3E}">
        <p14:creationId xmlns:p14="http://schemas.microsoft.com/office/powerpoint/2010/main" val="250260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968E8D0-45FE-4DA9-BC6E-9B7393FF522F}" type="datetimeFigureOut">
              <a:rPr lang="en-US" altLang="ja-JP"/>
              <a:pPr>
                <a:defRPr/>
              </a:pPr>
              <a:t>5/25/2016</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6E8AD169-0DDA-44D4-8267-0FCC66C2A2DB}" type="slidenum">
              <a:rPr lang="en-US" altLang="ja-JP"/>
              <a:pPr/>
              <a:t>‹#›</a:t>
            </a:fld>
            <a:endParaRPr lang="en-US" altLang="ja-JP"/>
          </a:p>
        </p:txBody>
      </p:sp>
    </p:spTree>
    <p:extLst>
      <p:ext uri="{BB962C8B-B14F-4D97-AF65-F5344CB8AC3E}">
        <p14:creationId xmlns:p14="http://schemas.microsoft.com/office/powerpoint/2010/main" val="316984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554F8CD2-A324-4B38-8B08-AB3444E332E4}" type="datetimeFigureOut">
              <a:rPr lang="en-US" altLang="ja-JP"/>
              <a:pPr>
                <a:defRPr/>
              </a:pPr>
              <a:t>5/25/2016</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70CDA680-596E-4640-8ECA-54A2C620CD02}" type="slidenum">
              <a:rPr lang="en-US" altLang="ja-JP"/>
              <a:pPr/>
              <a:t>‹#›</a:t>
            </a:fld>
            <a:endParaRPr lang="en-US" altLang="ja-JP"/>
          </a:p>
        </p:txBody>
      </p:sp>
    </p:spTree>
    <p:extLst>
      <p:ext uri="{BB962C8B-B14F-4D97-AF65-F5344CB8AC3E}">
        <p14:creationId xmlns:p14="http://schemas.microsoft.com/office/powerpoint/2010/main" val="353286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B0255E3F-E206-49EA-B5E1-30A7A0DE1DF0}" type="datetimeFigureOut">
              <a:rPr lang="en-US" altLang="ja-JP"/>
              <a:pPr>
                <a:defRPr/>
              </a:pPr>
              <a:t>5/25/2016</a:t>
            </a:fld>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fld id="{14298D39-2428-428F-98E7-1FC91FEB127F}" type="slidenum">
              <a:rPr lang="en-US" altLang="ja-JP"/>
              <a:pPr/>
              <a:t>‹#›</a:t>
            </a:fld>
            <a:endParaRPr lang="en-US" altLang="ja-JP"/>
          </a:p>
        </p:txBody>
      </p:sp>
    </p:spTree>
    <p:extLst>
      <p:ext uri="{BB962C8B-B14F-4D97-AF65-F5344CB8AC3E}">
        <p14:creationId xmlns:p14="http://schemas.microsoft.com/office/powerpoint/2010/main" val="408799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81B6A6B7-9F52-4F0E-A546-051017FBB9AA}" type="datetimeFigureOut">
              <a:rPr lang="en-US" altLang="ja-JP"/>
              <a:pPr>
                <a:defRPr/>
              </a:pPr>
              <a:t>5/25/2016</a:t>
            </a:fld>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fld id="{A31393B5-7E33-4EE4-8BFC-CD6CAFABFBE0}" type="slidenum">
              <a:rPr lang="en-US" altLang="ja-JP"/>
              <a:pPr/>
              <a:t>‹#›</a:t>
            </a:fld>
            <a:endParaRPr lang="en-US" altLang="ja-JP"/>
          </a:p>
        </p:txBody>
      </p:sp>
    </p:spTree>
    <p:extLst>
      <p:ext uri="{BB962C8B-B14F-4D97-AF65-F5344CB8AC3E}">
        <p14:creationId xmlns:p14="http://schemas.microsoft.com/office/powerpoint/2010/main" val="43462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27C5CAE8-030A-45D0-8552-38525CBC5462}" type="datetimeFigureOut">
              <a:rPr lang="en-US" altLang="ja-JP"/>
              <a:pPr>
                <a:defRPr/>
              </a:pPr>
              <a:t>5/25/2016</a:t>
            </a:fld>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fld id="{54772012-AFC6-4B5F-BF66-DFD9260CD76C}" type="slidenum">
              <a:rPr lang="en-US" altLang="ja-JP"/>
              <a:pPr/>
              <a:t>‹#›</a:t>
            </a:fld>
            <a:endParaRPr lang="en-US" altLang="ja-JP"/>
          </a:p>
        </p:txBody>
      </p:sp>
    </p:spTree>
    <p:extLst>
      <p:ext uri="{BB962C8B-B14F-4D97-AF65-F5344CB8AC3E}">
        <p14:creationId xmlns:p14="http://schemas.microsoft.com/office/powerpoint/2010/main" val="133942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C6B7F7-6014-4E75-878F-CBCBDF533D5D}" type="datetimeFigureOut">
              <a:rPr lang="en-US" altLang="ja-JP"/>
              <a:pPr>
                <a:defRPr/>
              </a:pPr>
              <a:t>5/25/2016</a:t>
            </a:fld>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fld id="{27CAAFE4-C82C-4E1D-B662-19DE5C9D3FE7}" type="slidenum">
              <a:rPr lang="en-US" altLang="ja-JP"/>
              <a:pPr/>
              <a:t>‹#›</a:t>
            </a:fld>
            <a:endParaRPr lang="en-US" altLang="ja-JP"/>
          </a:p>
        </p:txBody>
      </p:sp>
    </p:spTree>
    <p:extLst>
      <p:ext uri="{BB962C8B-B14F-4D97-AF65-F5344CB8AC3E}">
        <p14:creationId xmlns:p14="http://schemas.microsoft.com/office/powerpoint/2010/main" val="169450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F36C768C-7772-4BE7-8C3A-19FCB5DD8BF6}" type="datetimeFigureOut">
              <a:rPr lang="en-US" altLang="ja-JP"/>
              <a:pPr>
                <a:defRPr/>
              </a:pPr>
              <a:t>5/25/2016</a:t>
            </a:fld>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fld id="{14EA5D72-BE90-4715-B0E0-2BC6E4483153}" type="slidenum">
              <a:rPr lang="en-US" altLang="ja-JP"/>
              <a:pPr/>
              <a:t>‹#›</a:t>
            </a:fld>
            <a:endParaRPr lang="en-US" altLang="ja-JP"/>
          </a:p>
        </p:txBody>
      </p:sp>
    </p:spTree>
    <p:extLst>
      <p:ext uri="{BB962C8B-B14F-4D97-AF65-F5344CB8AC3E}">
        <p14:creationId xmlns:p14="http://schemas.microsoft.com/office/powerpoint/2010/main" val="33909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D5916AA2-19A7-431A-9929-26B32E507920}" type="datetimeFigureOut">
              <a:rPr lang="en-US" altLang="ja-JP"/>
              <a:pPr>
                <a:defRPr/>
              </a:pPr>
              <a:t>5/25/2016</a:t>
            </a:fld>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fld id="{71372C60-AC28-428E-B8D2-8F1C15124E24}" type="slidenum">
              <a:rPr lang="en-US" altLang="ja-JP"/>
              <a:pPr/>
              <a:t>‹#›</a:t>
            </a:fld>
            <a:endParaRPr lang="en-US" altLang="ja-JP"/>
          </a:p>
        </p:txBody>
      </p:sp>
    </p:spTree>
    <p:extLst>
      <p:ext uri="{BB962C8B-B14F-4D97-AF65-F5344CB8AC3E}">
        <p14:creationId xmlns:p14="http://schemas.microsoft.com/office/powerpoint/2010/main" val="297294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タイトルの書式設定</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Date Placeholder 3"/>
          <p:cNvSpPr>
            <a:spLocks noGrp="1"/>
          </p:cNvSpPr>
          <p:nvPr>
            <p:ph type="dt" sz="half" idx="2"/>
          </p:nvPr>
        </p:nvSpPr>
        <p:spPr>
          <a:xfrm>
            <a:off x="7205663" y="6042025"/>
            <a:ext cx="911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ea typeface="ＭＳ Ｐゴシック" panose="020B0600070205080204" pitchFamily="50" charset="-128"/>
              </a:defRPr>
            </a:lvl1pPr>
          </a:lstStyle>
          <a:p>
            <a:pPr>
              <a:defRPr/>
            </a:pPr>
            <a:fld id="{F300B0D4-84B1-4D26-B9D3-68A767DCEC42}" type="datetimeFigureOut">
              <a:rPr lang="en-US" altLang="ja-JP"/>
              <a:pPr>
                <a:defRPr/>
              </a:pPr>
              <a:t>5/25/2016</a:t>
            </a:fld>
            <a:endParaRPr lang="en-US" altLang="ja-JP"/>
          </a:p>
        </p:txBody>
      </p:sp>
      <p:sp>
        <p:nvSpPr>
          <p:cNvPr id="5" name="Footer Placeholder 4"/>
          <p:cNvSpPr>
            <a:spLocks noGrp="1"/>
          </p:cNvSpPr>
          <p:nvPr>
            <p:ph type="ftr" sz="quarter" idx="3"/>
          </p:nvPr>
        </p:nvSpPr>
        <p:spPr>
          <a:xfrm>
            <a:off x="677863" y="6042025"/>
            <a:ext cx="62976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ea typeface="ＭＳ Ｐゴシック" panose="020B0600070205080204" pitchFamily="50" charset="-128"/>
              </a:defRPr>
            </a:lvl1pPr>
          </a:lstStyle>
          <a:p>
            <a:pPr>
              <a:defRPr/>
            </a:pPr>
            <a:endParaRPr lang="en-US" altLang="ja-JP"/>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ea typeface="ＭＳ Ｐゴシック" charset="-128"/>
              </a:defRPr>
            </a:lvl1pPr>
          </a:lstStyle>
          <a:p>
            <a:fld id="{577FACA9-3F1A-4775-8436-3507C783011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760"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61" r:id="rId11"/>
    <p:sldLayoutId id="2147483756" r:id="rId12"/>
    <p:sldLayoutId id="2147483762" r:id="rId13"/>
    <p:sldLayoutId id="2147483757" r:id="rId14"/>
    <p:sldLayoutId id="2147483758" r:id="rId15"/>
    <p:sldLayoutId id="2147483759" r:id="rId16"/>
  </p:sldLayoutIdLst>
  <p:txStyles>
    <p:titleStyle>
      <a:lvl1pPr algn="l" defTabSz="457200" rtl="0" eaLnBrk="0" fontAlgn="base" hangingPunct="0">
        <a:spcBef>
          <a:spcPct val="0"/>
        </a:spcBef>
        <a:spcAft>
          <a:spcPct val="0"/>
        </a:spcAft>
        <a:defRPr kumimoji="1" sz="3600" kern="1200">
          <a:solidFill>
            <a:schemeClr val="accent1"/>
          </a:solidFill>
          <a:latin typeface="+mj-lt"/>
          <a:ea typeface="+mj-ea"/>
          <a:cs typeface="+mj-cs"/>
        </a:defRPr>
      </a:lvl1pPr>
      <a:lvl2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umimoji="1"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kumimoji="1"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kumimoji="1"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kumimoji="1"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kumimoji="1"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617538" y="1743075"/>
            <a:ext cx="9328150" cy="1646238"/>
          </a:xfrm>
        </p:spPr>
        <p:txBody>
          <a:bodyPr/>
          <a:lstStyle/>
          <a:p>
            <a:pPr algn="ctr" eaLnBrk="1" hangingPunct="1"/>
            <a:r>
              <a:rPr lang="ja-JP" altLang="en-US" smtClean="0">
                <a:solidFill>
                  <a:schemeClr val="tx1"/>
                </a:solidFill>
                <a:latin typeface="HG創英角ﾎﾟｯﾌﾟ体" pitchFamily="49" charset="-128"/>
                <a:ea typeface="HG創英角ﾎﾟｯﾌﾟ体" pitchFamily="49" charset="-128"/>
              </a:rPr>
              <a:t>地球環境史（地球科学系）</a:t>
            </a:r>
            <a:r>
              <a:rPr lang="en-US" altLang="ja-JP" smtClean="0">
                <a:solidFill>
                  <a:schemeClr val="tx1"/>
                </a:solidFill>
                <a:latin typeface="HG創英角ﾎﾟｯﾌﾟ体" pitchFamily="49" charset="-128"/>
                <a:ea typeface="HG創英角ﾎﾟｯﾌﾟ体" pitchFamily="49" charset="-128"/>
              </a:rPr>
              <a:t/>
            </a:r>
            <a:br>
              <a:rPr lang="en-US" altLang="ja-JP" smtClean="0">
                <a:solidFill>
                  <a:schemeClr val="tx1"/>
                </a:solidFill>
                <a:latin typeface="HG創英角ﾎﾟｯﾌﾟ体" pitchFamily="49" charset="-128"/>
                <a:ea typeface="HG創英角ﾎﾟｯﾌﾟ体" pitchFamily="49" charset="-128"/>
              </a:rPr>
            </a:br>
            <a:r>
              <a:rPr lang="ja-JP" altLang="en-US" smtClean="0">
                <a:solidFill>
                  <a:schemeClr val="tx1"/>
                </a:solidFill>
                <a:latin typeface="HG創英角ﾎﾟｯﾌﾟ体" pitchFamily="49" charset="-128"/>
                <a:ea typeface="HG創英角ﾎﾟｯﾌﾟ体" pitchFamily="49" charset="-128"/>
              </a:rPr>
              <a:t>現代地球科学（物理系学科）</a:t>
            </a:r>
          </a:p>
        </p:txBody>
      </p:sp>
      <p:sp>
        <p:nvSpPr>
          <p:cNvPr id="5123" name="サブタイトル 2"/>
          <p:cNvSpPr>
            <a:spLocks noGrp="1"/>
          </p:cNvSpPr>
          <p:nvPr>
            <p:ph type="subTitle" idx="1"/>
          </p:nvPr>
        </p:nvSpPr>
        <p:spPr>
          <a:xfrm>
            <a:off x="1244600" y="4051300"/>
            <a:ext cx="8029575" cy="1096963"/>
          </a:xfrm>
        </p:spPr>
        <p:txBody>
          <a:bodyPr/>
          <a:lstStyle/>
          <a:p>
            <a:pPr eaLnBrk="1" hangingPunct="1"/>
            <a:r>
              <a:rPr lang="ja-JP" altLang="en-US" sz="3200" smtClean="0">
                <a:solidFill>
                  <a:schemeClr val="tx1"/>
                </a:solidFill>
                <a:latin typeface="HG創英角ﾎﾟｯﾌﾟ体" pitchFamily="49" charset="-128"/>
                <a:ea typeface="HG創英角ﾎﾟｯﾌﾟ体" pitchFamily="49" charset="-128"/>
              </a:rPr>
              <a:t>担当教員：長濱裕幸、今泉俊文、海保邦夫</a:t>
            </a:r>
            <a:endParaRPr lang="en-US" altLang="ja-JP" sz="3200" smtClean="0">
              <a:solidFill>
                <a:schemeClr val="tx1"/>
              </a:solidFill>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677863" y="236538"/>
            <a:ext cx="8596312" cy="1320800"/>
          </a:xfrm>
        </p:spPr>
        <p:txBody>
          <a:bodyPr/>
          <a:lstStyle/>
          <a:p>
            <a:pPr algn="ctr"/>
            <a:r>
              <a:rPr lang="ja-JP" altLang="en-US" smtClean="0">
                <a:solidFill>
                  <a:schemeClr val="tx1"/>
                </a:solidFill>
                <a:latin typeface="HGP創英角ﾎﾟｯﾌﾟ体" pitchFamily="50" charset="-128"/>
                <a:ea typeface="HGP創英角ﾎﾟｯﾌﾟ体" pitchFamily="50" charset="-128"/>
              </a:rPr>
              <a:t>二酸化炭素の循環と温度調節機構</a:t>
            </a:r>
          </a:p>
        </p:txBody>
      </p:sp>
      <p:sp>
        <p:nvSpPr>
          <p:cNvPr id="14339" name="コンテンツ プレースホルダー 2"/>
          <p:cNvSpPr>
            <a:spLocks noGrp="1"/>
          </p:cNvSpPr>
          <p:nvPr>
            <p:ph idx="1"/>
          </p:nvPr>
        </p:nvSpPr>
        <p:spPr>
          <a:xfrm>
            <a:off x="677863" y="1212850"/>
            <a:ext cx="8596312" cy="3881438"/>
          </a:xfrm>
        </p:spPr>
        <p:txBody>
          <a:bodyPr/>
          <a:lstStyle/>
          <a:p>
            <a:r>
              <a:rPr lang="ja-JP" altLang="en-US" sz="3200" dirty="0" smtClean="0">
                <a:solidFill>
                  <a:schemeClr val="tx1"/>
                </a:solidFill>
                <a:latin typeface="HGP創英角ﾎﾟｯﾌﾟ体" pitchFamily="50" charset="-128"/>
                <a:ea typeface="HGP創英角ﾎﾟｯﾌﾟ体" pitchFamily="50" charset="-128"/>
              </a:rPr>
              <a:t>二酸化炭素（温室効果ガス）は大気、海洋、堆積物（炭酸塩岩）、土壌、生物の間を形を変えて循環している。</a:t>
            </a:r>
            <a:endParaRPr lang="en-US" altLang="ja-JP" sz="3200" dirty="0" smtClean="0">
              <a:solidFill>
                <a:schemeClr val="tx1"/>
              </a:solidFill>
              <a:latin typeface="HGP創英角ﾎﾟｯﾌﾟ体" pitchFamily="50" charset="-128"/>
              <a:ea typeface="HGP創英角ﾎﾟｯﾌﾟ体" pitchFamily="50" charset="-128"/>
            </a:endParaRPr>
          </a:p>
          <a:p>
            <a:endParaRPr lang="en-US" altLang="ja-JP" sz="3200" dirty="0" smtClean="0">
              <a:solidFill>
                <a:schemeClr val="tx1"/>
              </a:solidFill>
              <a:latin typeface="HGP創英角ﾎﾟｯﾌﾟ体" pitchFamily="50" charset="-128"/>
              <a:ea typeface="HGP創英角ﾎﾟｯﾌﾟ体" pitchFamily="50" charset="-128"/>
            </a:endParaRPr>
          </a:p>
          <a:p>
            <a:r>
              <a:rPr lang="ja-JP" altLang="en-US" sz="3200" dirty="0" smtClean="0">
                <a:solidFill>
                  <a:schemeClr val="tx1"/>
                </a:solidFill>
                <a:latin typeface="HGP創英角ﾎﾟｯﾌﾟ体" pitchFamily="50" charset="-128"/>
                <a:ea typeface="HGP創英角ﾎﾟｯﾌﾟ体" pitchFamily="50" charset="-128"/>
              </a:rPr>
              <a:t>地球大気中の二酸化炭素量は一定ではなく、長い地質時代の間は変動していた。</a:t>
            </a:r>
            <a:endParaRPr lang="en-US" altLang="ja-JP" sz="3200" dirty="0" smtClean="0">
              <a:solidFill>
                <a:schemeClr val="tx1"/>
              </a:solidFill>
              <a:latin typeface="HGP創英角ﾎﾟｯﾌﾟ体" pitchFamily="50" charset="-128"/>
              <a:ea typeface="HGP創英角ﾎﾟｯﾌﾟ体" pitchFamily="50" charset="-128"/>
            </a:endParaRPr>
          </a:p>
          <a:p>
            <a:endParaRPr lang="en-US" altLang="ja-JP" sz="3200" dirty="0" smtClean="0">
              <a:solidFill>
                <a:schemeClr val="tx1"/>
              </a:solidFill>
              <a:latin typeface="HGP創英角ﾎﾟｯﾌﾟ体" pitchFamily="50" charset="-128"/>
              <a:ea typeface="HGP創英角ﾎﾟｯﾌﾟ体" pitchFamily="50" charset="-128"/>
            </a:endParaRPr>
          </a:p>
          <a:p>
            <a:r>
              <a:rPr lang="ja-JP" altLang="en-US" sz="3200" dirty="0" smtClean="0">
                <a:solidFill>
                  <a:schemeClr val="tx1"/>
                </a:solidFill>
                <a:latin typeface="HGP創英角ﾎﾟｯﾌﾟ体" pitchFamily="50" charset="-128"/>
                <a:ea typeface="HGP創英角ﾎﾟｯﾌﾟ体" pitchFamily="50" charset="-128"/>
              </a:rPr>
              <a:t>しかし、金星や火星のようになったわけではなく、温度を一定に保とうとする自然機構が働き、温度が暴走することはなかった。</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530225" y="65088"/>
            <a:ext cx="8596313" cy="1320800"/>
          </a:xfrm>
        </p:spPr>
        <p:txBody>
          <a:bodyPr/>
          <a:lstStyle/>
          <a:p>
            <a:pPr algn="ctr"/>
            <a:r>
              <a:rPr lang="ja-JP" altLang="en-US" smtClean="0">
                <a:solidFill>
                  <a:schemeClr val="tx1"/>
                </a:solidFill>
                <a:latin typeface="HGP創英角ﾎﾟｯﾌﾟ体" pitchFamily="50" charset="-128"/>
                <a:ea typeface="HGP創英角ﾎﾟｯﾌﾟ体" pitchFamily="50" charset="-128"/>
                <a:cs typeface="メイリオ" pitchFamily="50" charset="-128"/>
              </a:rPr>
              <a:t>地球全体の炭素の循環</a:t>
            </a:r>
          </a:p>
        </p:txBody>
      </p:sp>
      <p:pic>
        <p:nvPicPr>
          <p:cNvPr id="1536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60000">
            <a:off x="671513" y="701675"/>
            <a:ext cx="8977312" cy="627221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algn="ctr"/>
            <a:r>
              <a:rPr lang="ja-JP" altLang="en-US" smtClean="0">
                <a:solidFill>
                  <a:schemeClr val="tx1"/>
                </a:solidFill>
                <a:latin typeface="HGP創英角ﾎﾟｯﾌﾟ体" pitchFamily="50" charset="-128"/>
                <a:ea typeface="HGP創英角ﾎﾟｯﾌﾟ体" pitchFamily="50" charset="-128"/>
              </a:rPr>
              <a:t>地球表層の５つの</a:t>
            </a:r>
            <a:r>
              <a:rPr lang="en-US" altLang="ja-JP" smtClean="0">
                <a:solidFill>
                  <a:schemeClr val="tx1"/>
                </a:solidFill>
                <a:latin typeface="HGP創英角ﾎﾟｯﾌﾟ体" pitchFamily="50" charset="-128"/>
                <a:ea typeface="HGP創英角ﾎﾟｯﾌﾟ体" pitchFamily="50" charset="-128"/>
              </a:rPr>
              <a:t>CO</a:t>
            </a:r>
            <a:r>
              <a:rPr lang="en-US" altLang="ja-JP" sz="2800" smtClean="0">
                <a:solidFill>
                  <a:schemeClr val="tx1"/>
                </a:solidFill>
                <a:latin typeface="HGP創英角ﾎﾟｯﾌﾟ体" pitchFamily="50" charset="-128"/>
                <a:ea typeface="HGP創英角ﾎﾟｯﾌﾟ体" pitchFamily="50" charset="-128"/>
              </a:rPr>
              <a:t>2</a:t>
            </a:r>
            <a:r>
              <a:rPr lang="ja-JP" altLang="en-US" smtClean="0">
                <a:solidFill>
                  <a:schemeClr val="tx1"/>
                </a:solidFill>
                <a:latin typeface="HGP創英角ﾎﾟｯﾌﾟ体" pitchFamily="50" charset="-128"/>
                <a:ea typeface="HGP創英角ﾎﾟｯﾌﾟ体" pitchFamily="50" charset="-128"/>
              </a:rPr>
              <a:t>貯蔵庫</a:t>
            </a:r>
          </a:p>
        </p:txBody>
      </p:sp>
      <p:sp>
        <p:nvSpPr>
          <p:cNvPr id="3" name="コンテンツ プレースホルダー 2"/>
          <p:cNvSpPr>
            <a:spLocks noGrp="1" noRot="1" noChangeAspect="1" noMove="1" noResize="1" noEditPoints="1" noAdjustHandles="1" noChangeArrowheads="1" noChangeShapeType="1" noTextEdit="1"/>
          </p:cNvSpPr>
          <p:nvPr>
            <p:ph idx="1"/>
          </p:nvPr>
        </p:nvSpPr>
        <p:spPr>
          <a:xfrm>
            <a:off x="677863" y="1483253"/>
            <a:ext cx="8596312" cy="3881437"/>
          </a:xfrm>
          <a:blipFill>
            <a:blip r:embed="rId2"/>
            <a:stretch>
              <a:fillRect l="-1418" t="-1570" r="-993" b="-17739"/>
            </a:stretch>
          </a:blipFill>
          <a:extLst/>
        </p:spPr>
        <p:txBody>
          <a:bodyPr/>
          <a:lstStyle/>
          <a:p>
            <a:r>
              <a:rPr lang="ja-JP" altLang="en-US">
                <a:no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algn="ctr"/>
            <a:r>
              <a:rPr lang="ja-JP" altLang="en-US" smtClean="0">
                <a:solidFill>
                  <a:schemeClr val="tx1"/>
                </a:solidFill>
                <a:latin typeface="HGP創英角ﾎﾟｯﾌﾟ体" pitchFamily="50" charset="-128"/>
                <a:ea typeface="HGP創英角ﾎﾟｯﾌﾟ体" pitchFamily="50" charset="-128"/>
              </a:rPr>
              <a:t>地球表層の５つの</a:t>
            </a:r>
            <a:r>
              <a:rPr lang="en-US" altLang="ja-JP" smtClean="0">
                <a:solidFill>
                  <a:schemeClr val="tx1"/>
                </a:solidFill>
                <a:latin typeface="HGP創英角ﾎﾟｯﾌﾟ体" pitchFamily="50" charset="-128"/>
                <a:ea typeface="HGP創英角ﾎﾟｯﾌﾟ体" pitchFamily="50" charset="-128"/>
              </a:rPr>
              <a:t>CO</a:t>
            </a:r>
            <a:r>
              <a:rPr lang="en-US" altLang="ja-JP" sz="2800" smtClean="0">
                <a:solidFill>
                  <a:schemeClr val="tx1"/>
                </a:solidFill>
                <a:latin typeface="HGP創英角ﾎﾟｯﾌﾟ体" pitchFamily="50" charset="-128"/>
                <a:ea typeface="HGP創英角ﾎﾟｯﾌﾟ体" pitchFamily="50" charset="-128"/>
              </a:rPr>
              <a:t>2</a:t>
            </a:r>
            <a:r>
              <a:rPr lang="ja-JP" altLang="en-US" smtClean="0">
                <a:solidFill>
                  <a:schemeClr val="tx1"/>
                </a:solidFill>
                <a:latin typeface="HGP創英角ﾎﾟｯﾌﾟ体" pitchFamily="50" charset="-128"/>
                <a:ea typeface="HGP創英角ﾎﾟｯﾌﾟ体" pitchFamily="50" charset="-128"/>
              </a:rPr>
              <a:t>貯蔵庫</a:t>
            </a:r>
          </a:p>
        </p:txBody>
      </p:sp>
      <p:sp>
        <p:nvSpPr>
          <p:cNvPr id="17411" name="コンテンツ プレースホルダー 2"/>
          <p:cNvSpPr>
            <a:spLocks noGrp="1"/>
          </p:cNvSpPr>
          <p:nvPr>
            <p:ph idx="1"/>
          </p:nvPr>
        </p:nvSpPr>
        <p:spPr>
          <a:xfrm>
            <a:off x="677863" y="1482725"/>
            <a:ext cx="9132887" cy="3881438"/>
          </a:xfrm>
        </p:spPr>
        <p:txBody>
          <a:bodyPr/>
          <a:lstStyle/>
          <a:p>
            <a:pPr marL="0" indent="0">
              <a:buFont typeface="Wingdings 3" pitchFamily="18" charset="2"/>
              <a:buNone/>
            </a:pPr>
            <a:r>
              <a:rPr lang="ja-JP" altLang="en-US" sz="2800" dirty="0" smtClean="0">
                <a:latin typeface="HGP創英角ﾎﾟｯﾌﾟ体" pitchFamily="50" charset="-128"/>
                <a:ea typeface="HGP創英角ﾎﾟｯﾌﾟ体" pitchFamily="50" charset="-128"/>
              </a:rPr>
              <a:t>（３）</a:t>
            </a:r>
            <a:r>
              <a:rPr lang="ja-JP" altLang="en-US" sz="2800" dirty="0" smtClean="0">
                <a:solidFill>
                  <a:schemeClr val="tx1"/>
                </a:solidFill>
                <a:latin typeface="HGP創英角ﾎﾟｯﾌﾟ体" pitchFamily="50" charset="-128"/>
                <a:ea typeface="HGP創英角ﾎﾟｯﾌﾟ体" pitchFamily="50" charset="-128"/>
              </a:rPr>
              <a:t>化石燃料：石油・石炭</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　　　１．２万</a:t>
            </a:r>
            <a:r>
              <a:rPr lang="en-US" altLang="ja-JP" sz="2800" dirty="0" smtClean="0">
                <a:solidFill>
                  <a:schemeClr val="tx1"/>
                </a:solidFill>
                <a:latin typeface="HGP創英角ﾎﾟｯﾌﾟ体" pitchFamily="50" charset="-128"/>
                <a:ea typeface="HGP創英角ﾎﾟｯﾌﾟ体" pitchFamily="50" charset="-128"/>
              </a:rPr>
              <a:t>Gt</a:t>
            </a:r>
            <a:r>
              <a:rPr lang="ja-JP" altLang="en-US" sz="2800" dirty="0" smtClean="0">
                <a:solidFill>
                  <a:schemeClr val="tx1"/>
                </a:solidFill>
                <a:latin typeface="HGP創英角ﾎﾟｯﾌﾟ体" pitchFamily="50" charset="-128"/>
                <a:ea typeface="HGP創英角ﾎﾟｯﾌﾟ体" pitchFamily="50" charset="-128"/>
              </a:rPr>
              <a:t>（ギガトン：１０億トン）</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　　　</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（４）陸上生物圏：森林が炭素の固定に貢献</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　　　毎年大気との間で６０</a:t>
            </a:r>
            <a:r>
              <a:rPr lang="en-US" altLang="ja-JP" sz="2800" dirty="0" smtClean="0">
                <a:solidFill>
                  <a:schemeClr val="tx1"/>
                </a:solidFill>
                <a:latin typeface="HGP創英角ﾎﾟｯﾌﾟ体" pitchFamily="50" charset="-128"/>
                <a:ea typeface="HGP創英角ﾎﾟｯﾌﾟ体" pitchFamily="50" charset="-128"/>
              </a:rPr>
              <a:t>Gt</a:t>
            </a:r>
            <a:r>
              <a:rPr lang="ja-JP" altLang="en-US" sz="2800" dirty="0" smtClean="0">
                <a:solidFill>
                  <a:schemeClr val="tx1"/>
                </a:solidFill>
                <a:latin typeface="HGP創英角ﾎﾟｯﾌﾟ体" pitchFamily="50" charset="-128"/>
                <a:ea typeface="HGP創英角ﾎﾟｯﾌﾟ体" pitchFamily="50" charset="-128"/>
              </a:rPr>
              <a:t>やりとり。</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（５）大気：７５０</a:t>
            </a:r>
            <a:r>
              <a:rPr lang="en-US" altLang="ja-JP" sz="2800" dirty="0" smtClean="0">
                <a:solidFill>
                  <a:schemeClr val="tx1"/>
                </a:solidFill>
                <a:latin typeface="HGP創英角ﾎﾟｯﾌﾟ体" pitchFamily="50" charset="-128"/>
                <a:ea typeface="HGP創英角ﾎﾟｯﾌﾟ体" pitchFamily="50" charset="-128"/>
              </a:rPr>
              <a:t>Gt</a:t>
            </a:r>
            <a:r>
              <a:rPr lang="ja-JP" altLang="en-US" sz="2800" dirty="0" err="1" smtClean="0">
                <a:solidFill>
                  <a:schemeClr val="tx1"/>
                </a:solidFill>
                <a:latin typeface="HGP創英角ﾎﾟｯﾌﾟ体" pitchFamily="50" charset="-128"/>
                <a:ea typeface="HGP創英角ﾎﾟｯﾌﾟ体" pitchFamily="50" charset="-128"/>
              </a:rPr>
              <a:t>．</a:t>
            </a:r>
            <a:r>
              <a:rPr lang="ja-JP" altLang="en-US" sz="2800" dirty="0" smtClean="0">
                <a:solidFill>
                  <a:schemeClr val="tx1"/>
                </a:solidFill>
                <a:latin typeface="HGP創英角ﾎﾟｯﾌﾟ体" pitchFamily="50" charset="-128"/>
                <a:ea typeface="HGP創英角ﾎﾟｯﾌﾟ体" pitchFamily="50" charset="-128"/>
              </a:rPr>
              <a:t>産業革命前までの</a:t>
            </a:r>
            <a:r>
              <a:rPr lang="ja-JP" altLang="en-US" sz="2800" dirty="0" err="1" smtClean="0">
                <a:solidFill>
                  <a:schemeClr val="tx1"/>
                </a:solidFill>
                <a:latin typeface="HGP創英角ﾎﾟｯﾌﾟ体" pitchFamily="50" charset="-128"/>
                <a:ea typeface="HGP創英角ﾎﾟｯﾌﾟ体" pitchFamily="50" charset="-128"/>
              </a:rPr>
              <a:t>は</a:t>
            </a:r>
            <a:r>
              <a:rPr lang="ja-JP" altLang="en-US" sz="2800" dirty="0" smtClean="0">
                <a:solidFill>
                  <a:schemeClr val="tx1"/>
                </a:solidFill>
                <a:latin typeface="HGP創英角ﾎﾟｯﾌﾟ体" pitchFamily="50" charset="-128"/>
                <a:ea typeface="HGP創英角ﾎﾟｯﾌﾟ体" pitchFamily="50" charset="-128"/>
              </a:rPr>
              <a:t>６００</a:t>
            </a:r>
            <a:r>
              <a:rPr lang="en-US" altLang="ja-JP" sz="2800" dirty="0" smtClean="0">
                <a:solidFill>
                  <a:schemeClr val="tx1"/>
                </a:solidFill>
                <a:latin typeface="HGP創英角ﾎﾟｯﾌﾟ体" pitchFamily="50" charset="-128"/>
                <a:ea typeface="HGP創英角ﾎﾟｯﾌﾟ体" pitchFamily="50" charset="-128"/>
              </a:rPr>
              <a:t>Gt</a:t>
            </a:r>
            <a:r>
              <a:rPr lang="ja-JP" altLang="en-US" sz="2800" dirty="0" smtClean="0">
                <a:solidFill>
                  <a:schemeClr val="tx1"/>
                </a:solidFill>
                <a:latin typeface="HGP創英角ﾎﾟｯﾌﾟ体" pitchFamily="50" charset="-128"/>
                <a:ea typeface="HGP創英角ﾎﾟｯﾌﾟ体" pitchFamily="50" charset="-128"/>
              </a:rPr>
              <a:t>であっ　</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　　　たが、その後２５０年間の化石燃料の燃焼により１５０　</a:t>
            </a:r>
            <a:endParaRPr lang="en-US" altLang="ja-JP" sz="2800" dirty="0" smtClean="0">
              <a:solidFill>
                <a:schemeClr val="tx1"/>
              </a:solidFill>
              <a:latin typeface="HGP創英角ﾎﾟｯﾌﾟ体" pitchFamily="50" charset="-128"/>
              <a:ea typeface="HGP創英角ﾎﾟｯﾌﾟ体" pitchFamily="50" charset="-128"/>
            </a:endParaRPr>
          </a:p>
          <a:p>
            <a:pPr marL="0" indent="0">
              <a:buFont typeface="Wingdings 3" pitchFamily="18" charset="2"/>
              <a:buNone/>
            </a:pPr>
            <a:r>
              <a:rPr lang="ja-JP" altLang="en-US" sz="2800" dirty="0" smtClean="0">
                <a:solidFill>
                  <a:schemeClr val="tx1"/>
                </a:solidFill>
                <a:latin typeface="HGP創英角ﾎﾟｯﾌﾟ体" pitchFamily="50" charset="-128"/>
                <a:ea typeface="HGP創英角ﾎﾟｯﾌﾟ体" pitchFamily="50" charset="-128"/>
              </a:rPr>
              <a:t>　　　</a:t>
            </a:r>
            <a:r>
              <a:rPr lang="en-US" altLang="ja-JP" sz="2800" dirty="0" smtClean="0">
                <a:solidFill>
                  <a:schemeClr val="tx1"/>
                </a:solidFill>
                <a:latin typeface="HGP創英角ﾎﾟｯﾌﾟ体" pitchFamily="50" charset="-128"/>
                <a:ea typeface="HGP創英角ﾎﾟｯﾌﾟ体" pitchFamily="50" charset="-128"/>
              </a:rPr>
              <a:t>Gt</a:t>
            </a:r>
            <a:r>
              <a:rPr lang="ja-JP" altLang="en-US" sz="2800" dirty="0" smtClean="0">
                <a:solidFill>
                  <a:schemeClr val="tx1"/>
                </a:solidFill>
                <a:latin typeface="HGP創英角ﾎﾟｯﾌﾟ体" pitchFamily="50" charset="-128"/>
                <a:ea typeface="HGP創英角ﾎﾟｯﾌﾟ体" pitchFamily="50" charset="-128"/>
              </a:rPr>
              <a:t>増加。</a:t>
            </a:r>
            <a:endParaRPr lang="en-US" altLang="ja-JP" sz="2800" dirty="0" smtClean="0">
              <a:solidFill>
                <a:schemeClr val="tx1"/>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t>Missing sink</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0" y="1518903"/>
            <a:ext cx="10507578" cy="3881437"/>
          </a:xfrm>
        </p:spPr>
        <p:txBody>
          <a:bodyPr/>
          <a:lstStyle/>
          <a:p>
            <a:r>
              <a:rPr lang="ja-JP" altLang="en-US" sz="3200" dirty="0">
                <a:latin typeface="HGP創英角ﾎﾟｯﾌﾟ体" panose="040B0A00000000000000" pitchFamily="50" charset="-128"/>
                <a:ea typeface="HGP創英角ﾎﾟｯﾌﾟ体" panose="040B0A00000000000000" pitchFamily="50" charset="-128"/>
              </a:rPr>
              <a:t>化石</a:t>
            </a:r>
            <a:r>
              <a:rPr lang="ja-JP" altLang="en-US" sz="3200" dirty="0" smtClean="0">
                <a:latin typeface="HGP創英角ﾎﾟｯﾌﾟ体" panose="040B0A00000000000000" pitchFamily="50" charset="-128"/>
                <a:ea typeface="HGP創英角ﾎﾟｯﾌﾟ体" panose="040B0A00000000000000" pitchFamily="50" charset="-128"/>
              </a:rPr>
              <a:t>燃料の燃焼による炭素の大気への放出量：</a:t>
            </a:r>
            <a:r>
              <a:rPr lang="en-US" altLang="ja-JP" sz="3200" dirty="0" smtClean="0">
                <a:latin typeface="HGP創英角ﾎﾟｯﾌﾟ体" panose="040B0A00000000000000" pitchFamily="50" charset="-128"/>
                <a:ea typeface="HGP創英角ﾎﾟｯﾌﾟ体" panose="040B0A00000000000000" pitchFamily="50" charset="-128"/>
              </a:rPr>
              <a:t>5.5±0.5 Gt</a:t>
            </a:r>
          </a:p>
          <a:p>
            <a:pPr marL="0" indent="0">
              <a:buNone/>
            </a:pPr>
            <a:r>
              <a:rPr lang="ja-JP" altLang="en-US" sz="3200" dirty="0" smtClean="0">
                <a:latin typeface="HGP創英角ﾎﾟｯﾌﾟ体" panose="040B0A00000000000000" pitchFamily="50" charset="-128"/>
                <a:ea typeface="HGP創英角ﾎﾟｯﾌﾟ体" panose="040B0A00000000000000" pitchFamily="50" charset="-128"/>
              </a:rPr>
              <a:t>　</a:t>
            </a:r>
            <a:r>
              <a:rPr lang="ja-JP" altLang="en-US" sz="3200" dirty="0">
                <a:latin typeface="HGP創英角ﾎﾟｯﾌﾟ体" panose="040B0A00000000000000" pitchFamily="50" charset="-128"/>
                <a:ea typeface="HGP創英角ﾎﾟｯﾌﾟ体" panose="040B0A00000000000000" pitchFamily="50" charset="-128"/>
              </a:rPr>
              <a:t> </a:t>
            </a:r>
            <a:r>
              <a:rPr lang="ja-JP" altLang="en-US" sz="3200" dirty="0" smtClean="0">
                <a:latin typeface="HGP創英角ﾎﾟｯﾌﾟ体" panose="040B0A00000000000000" pitchFamily="50" charset="-128"/>
                <a:ea typeface="HGP創英角ﾎﾟｯﾌﾟ体" panose="040B0A00000000000000" pitchFamily="50" charset="-128"/>
              </a:rPr>
              <a:t>森林破壊</a:t>
            </a:r>
            <a:r>
              <a:rPr lang="ja-JP" altLang="en-US" sz="3200" dirty="0">
                <a:latin typeface="HGP創英角ﾎﾟｯﾌﾟ体" panose="040B0A00000000000000" pitchFamily="50" charset="-128"/>
                <a:ea typeface="HGP創英角ﾎﾟｯﾌﾟ体" panose="040B0A00000000000000" pitchFamily="50" charset="-128"/>
              </a:rPr>
              <a:t>による炭素の大気への放出量</a:t>
            </a:r>
            <a:r>
              <a:rPr lang="ja-JP" altLang="en-US" sz="3200" dirty="0" smtClean="0">
                <a:latin typeface="HGP創英角ﾎﾟｯﾌﾟ体" panose="040B0A00000000000000" pitchFamily="50" charset="-128"/>
                <a:ea typeface="HGP創英角ﾎﾟｯﾌﾟ体" panose="040B0A00000000000000" pitchFamily="50" charset="-128"/>
              </a:rPr>
              <a:t>：</a:t>
            </a:r>
            <a:r>
              <a:rPr lang="en-US" altLang="ja-JP" sz="3200" dirty="0" smtClean="0">
                <a:latin typeface="HGP創英角ﾎﾟｯﾌﾟ体" panose="040B0A00000000000000" pitchFamily="50" charset="-128"/>
                <a:ea typeface="HGP創英角ﾎﾟｯﾌﾟ体" panose="040B0A00000000000000" pitchFamily="50" charset="-128"/>
              </a:rPr>
              <a:t>1.1±1.1 Gt</a:t>
            </a:r>
          </a:p>
          <a:p>
            <a:pPr marL="0" indent="0">
              <a:buNone/>
            </a:pPr>
            <a:r>
              <a:rPr lang="en-US" altLang="ja-JP" sz="3200" dirty="0" smtClean="0">
                <a:latin typeface="HGP創英角ﾎﾟｯﾌﾟ体" panose="040B0A00000000000000" pitchFamily="50" charset="-128"/>
                <a:ea typeface="HGP創英角ﾎﾟｯﾌﾟ体" panose="040B0A00000000000000" pitchFamily="50" charset="-128"/>
              </a:rPr>
              <a:t>   </a:t>
            </a:r>
            <a:r>
              <a:rPr lang="ja-JP" altLang="en-US" sz="3200" dirty="0" smtClean="0">
                <a:latin typeface="HGP創英角ﾎﾟｯﾌﾟ体" panose="040B0A00000000000000" pitchFamily="50" charset="-128"/>
                <a:ea typeface="HGP創英角ﾎﾟｯﾌﾟ体" panose="040B0A00000000000000" pitchFamily="50" charset="-128"/>
              </a:rPr>
              <a:t>合計の放出量</a:t>
            </a:r>
            <a:r>
              <a:rPr lang="en-US" altLang="ja-JP" sz="3200" dirty="0" smtClean="0">
                <a:latin typeface="HGP創英角ﾎﾟｯﾌﾟ体" panose="040B0A00000000000000" pitchFamily="50" charset="-128"/>
                <a:ea typeface="HGP創英角ﾎﾟｯﾌﾟ体" panose="040B0A00000000000000" pitchFamily="50" charset="-128"/>
              </a:rPr>
              <a:t>6.6±1.6 Gt </a:t>
            </a:r>
            <a:r>
              <a:rPr lang="ja-JP" altLang="en-US" sz="3200" dirty="0" smtClean="0">
                <a:latin typeface="HGP創英角ﾎﾟｯﾌﾟ体" panose="040B0A00000000000000" pitchFamily="50" charset="-128"/>
                <a:ea typeface="HGP創英角ﾎﾟｯﾌﾟ体" panose="040B0A00000000000000" pitchFamily="50" charset="-128"/>
              </a:rPr>
              <a:t>のうち、</a:t>
            </a:r>
            <a:r>
              <a:rPr lang="en-US" altLang="ja-JP" sz="3200" dirty="0">
                <a:latin typeface="HGP創英角ﾎﾟｯﾌﾟ体" panose="040B0A00000000000000" pitchFamily="50" charset="-128"/>
                <a:ea typeface="HGP創英角ﾎﾟｯﾌﾟ体" panose="040B0A00000000000000" pitchFamily="50" charset="-128"/>
              </a:rPr>
              <a:t> </a:t>
            </a:r>
            <a:r>
              <a:rPr lang="en-US" altLang="ja-JP" sz="3200" dirty="0" smtClean="0">
                <a:latin typeface="HGP創英角ﾎﾟｯﾌﾟ体" panose="040B0A00000000000000" pitchFamily="50" charset="-128"/>
                <a:ea typeface="HGP創英角ﾎﾟｯﾌﾟ体" panose="040B0A00000000000000" pitchFamily="50" charset="-128"/>
              </a:rPr>
              <a:t>3.2±0.2 Gt</a:t>
            </a:r>
            <a:r>
              <a:rPr lang="ja-JP" altLang="en-US" sz="3200" dirty="0" smtClean="0">
                <a:latin typeface="HGP創英角ﾎﾟｯﾌﾟ体" panose="040B0A00000000000000" pitchFamily="50" charset="-128"/>
                <a:ea typeface="HGP創英角ﾎﾟｯﾌﾟ体" panose="040B0A00000000000000" pitchFamily="50" charset="-128"/>
              </a:rPr>
              <a:t>が大気中に残留し、温室効果によって温度を上昇させる。また２．０</a:t>
            </a:r>
            <a:r>
              <a:rPr lang="en-US" altLang="ja-JP" sz="3200" dirty="0" smtClean="0">
                <a:latin typeface="HGP創英角ﾎﾟｯﾌﾟ体" panose="040B0A00000000000000" pitchFamily="50" charset="-128"/>
                <a:ea typeface="HGP創英角ﾎﾟｯﾌﾟ体" panose="040B0A00000000000000" pitchFamily="50" charset="-128"/>
              </a:rPr>
              <a:t>±0.</a:t>
            </a:r>
            <a:r>
              <a:rPr lang="ja-JP" altLang="en-US" sz="3200" dirty="0" smtClean="0">
                <a:latin typeface="HGP創英角ﾎﾟｯﾌﾟ体" panose="040B0A00000000000000" pitchFamily="50" charset="-128"/>
                <a:ea typeface="HGP創英角ﾎﾟｯﾌﾟ体" panose="040B0A00000000000000" pitchFamily="50" charset="-128"/>
              </a:rPr>
              <a:t>８</a:t>
            </a:r>
            <a:r>
              <a:rPr lang="en-US" altLang="ja-JP" sz="3200" dirty="0" smtClean="0">
                <a:latin typeface="HGP創英角ﾎﾟｯﾌﾟ体" panose="040B0A00000000000000" pitchFamily="50" charset="-128"/>
                <a:ea typeface="HGP創英角ﾎﾟｯﾌﾟ体" panose="040B0A00000000000000" pitchFamily="50" charset="-128"/>
              </a:rPr>
              <a:t> Gt</a:t>
            </a:r>
            <a:r>
              <a:rPr lang="ja-JP" altLang="en-US" sz="3200" dirty="0" smtClean="0">
                <a:latin typeface="HGP創英角ﾎﾟｯﾌﾟ体" panose="040B0A00000000000000" pitchFamily="50" charset="-128"/>
                <a:ea typeface="HGP創英角ﾎﾟｯﾌﾟ体" panose="040B0A00000000000000" pitchFamily="50" charset="-128"/>
              </a:rPr>
              <a:t>は海に吸収される。しかし、その他の１．４</a:t>
            </a:r>
            <a:r>
              <a:rPr lang="en-US" altLang="ja-JP" sz="3200" dirty="0" smtClean="0">
                <a:latin typeface="HGP創英角ﾎﾟｯﾌﾟ体" panose="040B0A00000000000000" pitchFamily="50" charset="-128"/>
                <a:ea typeface="HGP創英角ﾎﾟｯﾌﾟ体" panose="040B0A00000000000000" pitchFamily="50" charset="-128"/>
              </a:rPr>
              <a:t>Gt</a:t>
            </a:r>
            <a:r>
              <a:rPr lang="ja-JP" altLang="en-US" sz="3200" dirty="0" smtClean="0">
                <a:latin typeface="HGP創英角ﾎﾟｯﾌﾟ体" panose="040B0A00000000000000" pitchFamily="50" charset="-128"/>
                <a:ea typeface="HGP創英角ﾎﾟｯﾌﾟ体" panose="040B0A00000000000000" pitchFamily="50" charset="-128"/>
              </a:rPr>
              <a:t>の行方はわかっていない。</a:t>
            </a:r>
            <a:endParaRPr lang="en-US" altLang="ja-JP" sz="3200" dirty="0" smtClean="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None/>
            </a:pPr>
            <a:r>
              <a:rPr lang="en-US" altLang="ja-JP" sz="2800" dirty="0" smtClean="0">
                <a:latin typeface="HGP創英角ﾎﾟｯﾌﾟ体" panose="040B0A00000000000000" pitchFamily="50" charset="-128"/>
                <a:ea typeface="HGP創英角ﾎﾟｯﾌﾟ体" panose="040B0A00000000000000" pitchFamily="50" charset="-128"/>
              </a:rPr>
              <a:t> </a:t>
            </a:r>
            <a:endParaRPr lang="en-US" altLang="ja-JP" sz="28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p>
          <a:p>
            <a:endParaRPr lang="en-US" altLang="ja-JP" dirty="0" smtClean="0"/>
          </a:p>
        </p:txBody>
      </p:sp>
    </p:spTree>
    <p:extLst>
      <p:ext uri="{BB962C8B-B14F-4D97-AF65-F5344CB8AC3E}">
        <p14:creationId xmlns:p14="http://schemas.microsoft.com/office/powerpoint/2010/main" val="362696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633413" y="0"/>
            <a:ext cx="8596312" cy="1320800"/>
          </a:xfrm>
        </p:spPr>
        <p:txBody>
          <a:bodyPr/>
          <a:lstStyle/>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大気中の二酸化炭素濃度の経年変化</a:t>
            </a:r>
          </a:p>
        </p:txBody>
      </p:sp>
      <p:pic>
        <p:nvPicPr>
          <p:cNvPr id="1843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60000">
            <a:off x="48331" y="781217"/>
            <a:ext cx="10021887" cy="56261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大気中</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の二酸化炭素の経年変化</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77863" y="2160588"/>
            <a:ext cx="8947400" cy="3881437"/>
          </a:xfrm>
        </p:spPr>
        <p:txBody>
          <a:bodyPr/>
          <a:lstStyle/>
          <a:p>
            <a:r>
              <a:rPr kumimoji="1" lang="ja-JP" altLang="en-US" sz="2800" dirty="0" smtClean="0">
                <a:latin typeface="HGP創英角ﾎﾟｯﾌﾟ体" panose="040B0A00000000000000" pitchFamily="50" charset="-128"/>
                <a:ea typeface="HGP創英角ﾎﾟｯﾌﾟ体" panose="040B0A00000000000000" pitchFamily="50" charset="-128"/>
              </a:rPr>
              <a:t>産業革命以前の大気中の二酸化炭素濃度：２８０ｐｐｍ</a:t>
            </a:r>
            <a:endParaRPr kumimoji="1" lang="en-US" altLang="ja-JP" sz="2800" dirty="0" smtClean="0">
              <a:latin typeface="HGP創英角ﾎﾟｯﾌﾟ体" panose="040B0A00000000000000" pitchFamily="50" charset="-128"/>
              <a:ea typeface="HGP創英角ﾎﾟｯﾌﾟ体" panose="040B0A00000000000000" pitchFamily="50" charset="-128"/>
            </a:endParaRPr>
          </a:p>
          <a:p>
            <a:r>
              <a:rPr lang="ja-JP" altLang="en-US" sz="2800" dirty="0" smtClean="0">
                <a:latin typeface="HGP創英角ﾎﾟｯﾌﾟ体" panose="040B0A00000000000000" pitchFamily="50" charset="-128"/>
                <a:ea typeface="HGP創英角ﾎﾟｯﾌﾟ体" panose="040B0A00000000000000" pitchFamily="50" charset="-128"/>
              </a:rPr>
              <a:t>現在の大気中の二酸化炭素濃度：３８０ｐｐｍ</a:t>
            </a:r>
            <a:endParaRPr lang="en-US" altLang="ja-JP" sz="2800" dirty="0" smtClean="0">
              <a:latin typeface="HGP創英角ﾎﾟｯﾌﾟ体" panose="040B0A00000000000000" pitchFamily="50" charset="-128"/>
              <a:ea typeface="HGP創英角ﾎﾟｯﾌﾟ体" panose="040B0A00000000000000" pitchFamily="50" charset="-128"/>
            </a:endParaRPr>
          </a:p>
          <a:p>
            <a:r>
              <a:rPr kumimoji="1" lang="ja-JP" altLang="en-US" sz="2800" dirty="0">
                <a:latin typeface="HGP創英角ﾎﾟｯﾌﾟ体" panose="040B0A00000000000000" pitchFamily="50" charset="-128"/>
                <a:ea typeface="HGP創英角ﾎﾟｯﾌﾟ体" panose="040B0A00000000000000" pitchFamily="50" charset="-128"/>
              </a:rPr>
              <a:t>過去</a:t>
            </a:r>
            <a:r>
              <a:rPr kumimoji="1" lang="en-US" altLang="ja-JP" sz="2800" dirty="0">
                <a:latin typeface="HGP創英角ﾎﾟｯﾌﾟ体" panose="040B0A00000000000000" pitchFamily="50" charset="-128"/>
                <a:ea typeface="HGP創英角ﾎﾟｯﾌﾟ体" panose="040B0A00000000000000" pitchFamily="50" charset="-128"/>
              </a:rPr>
              <a:t>250</a:t>
            </a:r>
            <a:r>
              <a:rPr kumimoji="1" lang="ja-JP" altLang="en-US" sz="2800" dirty="0" smtClean="0">
                <a:latin typeface="HGP創英角ﾎﾟｯﾌﾟ体" panose="040B0A00000000000000" pitchFamily="50" charset="-128"/>
                <a:ea typeface="HGP創英角ﾎﾟｯﾌﾟ体" panose="040B0A00000000000000" pitchFamily="50" charset="-128"/>
              </a:rPr>
              <a:t>年あまりの間に、１００ｐｐｍ増加</a:t>
            </a:r>
            <a:endParaRPr kumimoji="1" lang="en-US" altLang="ja-JP" sz="2800" dirty="0" smtClean="0">
              <a:latin typeface="HGP創英角ﾎﾟｯﾌﾟ体" panose="040B0A00000000000000" pitchFamily="50" charset="-128"/>
              <a:ea typeface="HGP創英角ﾎﾟｯﾌﾟ体" panose="040B0A00000000000000" pitchFamily="50" charset="-128"/>
            </a:endParaRPr>
          </a:p>
          <a:p>
            <a:endParaRPr lang="en-US" altLang="ja-JP" sz="2800" dirty="0">
              <a:latin typeface="HGP創英角ﾎﾟｯﾌﾟ体" panose="040B0A00000000000000" pitchFamily="50" charset="-128"/>
              <a:ea typeface="HGP創英角ﾎﾟｯﾌﾟ体" panose="040B0A00000000000000" pitchFamily="50" charset="-128"/>
            </a:endParaRPr>
          </a:p>
          <a:p>
            <a:r>
              <a:rPr kumimoji="1" lang="ja-JP" altLang="en-US" sz="2800" dirty="0" smtClean="0">
                <a:latin typeface="HGP創英角ﾎﾟｯﾌﾟ体" panose="040B0A00000000000000" pitchFamily="50" charset="-128"/>
                <a:ea typeface="HGP創英角ﾎﾟｯﾌﾟ体" panose="040B0A00000000000000" pitchFamily="50" charset="-128"/>
              </a:rPr>
              <a:t>しかし、上昇気温は０．９℃あまり</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94902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00050" y="53975"/>
            <a:ext cx="8596313" cy="1320800"/>
          </a:xfrm>
        </p:spPr>
        <p:txBody>
          <a:bodyPr/>
          <a:lstStyle/>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地球全体で平均した地上気温の変化</a:t>
            </a:r>
          </a:p>
        </p:txBody>
      </p:sp>
      <p:pic>
        <p:nvPicPr>
          <p:cNvPr id="19459"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60000">
            <a:off x="295275" y="998538"/>
            <a:ext cx="9747250" cy="59531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0" y="2101516"/>
            <a:ext cx="3848100" cy="2149642"/>
          </a:xfrm>
        </p:spPr>
        <p:txBody>
          <a:bodyPr>
            <a:normAutofit fontScale="90000"/>
          </a:bodyPr>
          <a:lstStyle/>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南極氷床コアの分析による過去１７．５万年の気温と二酸化炭素濃度変化</a:t>
            </a:r>
          </a:p>
        </p:txBody>
      </p:sp>
      <p:pic>
        <p:nvPicPr>
          <p:cNvPr id="2048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84588" y="0"/>
            <a:ext cx="8507412"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820" y="192505"/>
            <a:ext cx="8596312" cy="1320800"/>
          </a:xfrm>
        </p:spPr>
        <p:txBody>
          <a:bodyP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南極氷床コアの分析</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61822" y="941390"/>
            <a:ext cx="8596312" cy="5443368"/>
          </a:xfrm>
        </p:spPr>
        <p:txBody>
          <a:bodyPr/>
          <a:lstStyle/>
          <a:p>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南極氷床コアの</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分析の分析によると、</a:t>
            </a: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過去１６万年間に大気中の二酸化炭素濃度は増減を繰り返し、８０ｐｐｍの増減に伴い、温度は１０℃増減した。</a:t>
            </a:r>
            <a:endParaRPr kumimoji="1"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2800" dirty="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産業革命以後の二酸化炭素濃度の上昇により１０℃の温度上昇が予想されるが、実際に</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は、０．９℃程度しか変化していない。</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この違いの原因は、何か？</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二酸化炭素濃度の上昇にかかった</a:t>
            </a: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時間</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の違いか？</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この議論には、火山や温泉の効果が含まれていない。</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kumimoji="1" lang="en-US" altLang="ja-JP" sz="3200" dirty="0">
              <a:solidFill>
                <a:schemeClr val="tx1"/>
              </a:solidFill>
              <a:latin typeface="HGP創英角ﾎﾟｯﾌﾟ体" panose="040B0A00000000000000" pitchFamily="50" charset="-128"/>
              <a:ea typeface="HGP創英角ﾎﾟｯﾌﾟ体" panose="040B0A00000000000000" pitchFamily="50" charset="-128"/>
            </a:endParaRPr>
          </a:p>
          <a:p>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730066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758825" y="122238"/>
            <a:ext cx="8596313" cy="1320800"/>
          </a:xfrm>
        </p:spPr>
        <p:txBody>
          <a:bodyPr/>
          <a:lstStyle/>
          <a:p>
            <a:pPr algn="ctr" eaLnBrk="1" hangingPunct="1"/>
            <a:r>
              <a:rPr lang="ja-JP" altLang="en-US" smtClean="0">
                <a:solidFill>
                  <a:schemeClr val="tx1"/>
                </a:solidFill>
                <a:latin typeface="HGP創英角ﾎﾟｯﾌﾟ体" pitchFamily="50" charset="-128"/>
                <a:ea typeface="HGP創英角ﾎﾟｯﾌﾟ体" pitchFamily="50" charset="-128"/>
              </a:rPr>
              <a:t>授業計画</a:t>
            </a:r>
          </a:p>
        </p:txBody>
      </p:sp>
      <p:sp>
        <p:nvSpPr>
          <p:cNvPr id="6147" name="コンテンツ プレースホルダー 2"/>
          <p:cNvSpPr>
            <a:spLocks noGrp="1"/>
          </p:cNvSpPr>
          <p:nvPr>
            <p:ph idx="1"/>
          </p:nvPr>
        </p:nvSpPr>
        <p:spPr>
          <a:xfrm>
            <a:off x="677863" y="890588"/>
            <a:ext cx="9075737" cy="3881437"/>
          </a:xfrm>
        </p:spPr>
        <p:txBody>
          <a:bodyPr/>
          <a:lstStyle/>
          <a:p>
            <a:pPr marL="0" indent="0" eaLnBrk="1" hangingPunct="1">
              <a:buFont typeface="Wingdings 3" pitchFamily="18" charset="2"/>
              <a:buNone/>
            </a:pPr>
            <a:r>
              <a:rPr lang="ja-JP" altLang="en-US" smtClean="0">
                <a:cs typeface="メイリオ" pitchFamily="50" charset="-128"/>
              </a:rPr>
              <a:t>　</a:t>
            </a:r>
            <a:r>
              <a:rPr lang="ja-JP" altLang="ja-JP" sz="2800" smtClean="0">
                <a:latin typeface="HGP創英角ﾎﾟｯﾌﾟ体" pitchFamily="50" charset="-128"/>
                <a:ea typeface="HGP創英角ﾎﾟｯﾌﾟ体" pitchFamily="50" charset="-128"/>
              </a:rPr>
              <a:t>項目１から５</a:t>
            </a:r>
            <a:r>
              <a:rPr lang="ja-JP" altLang="en-US" sz="2800" smtClean="0">
                <a:latin typeface="HGP創英角ﾎﾟｯﾌﾟ体" pitchFamily="50" charset="-128"/>
                <a:ea typeface="HGP創英角ﾎﾟｯﾌﾟ体" pitchFamily="50" charset="-128"/>
              </a:rPr>
              <a:t>と９</a:t>
            </a:r>
            <a:r>
              <a:rPr lang="ja-JP" altLang="ja-JP" sz="2800" smtClean="0">
                <a:latin typeface="HGP創英角ﾎﾟｯﾌﾟ体" pitchFamily="50" charset="-128"/>
                <a:ea typeface="HGP創英角ﾎﾟｯﾌﾟ体" pitchFamily="50" charset="-128"/>
              </a:rPr>
              <a:t>を長濱教授が、項目６から</a:t>
            </a:r>
            <a:r>
              <a:rPr lang="ja-JP" altLang="en-US" sz="2800" smtClean="0">
                <a:latin typeface="HGP創英角ﾎﾟｯﾌﾟ体" pitchFamily="50" charset="-128"/>
                <a:ea typeface="HGP創英角ﾎﾟｯﾌﾟ体" pitchFamily="50" charset="-128"/>
              </a:rPr>
              <a:t>８</a:t>
            </a:r>
            <a:r>
              <a:rPr lang="ja-JP" altLang="ja-JP" sz="2800" smtClean="0">
                <a:latin typeface="HGP創英角ﾎﾟｯﾌﾟ体" pitchFamily="50" charset="-128"/>
                <a:ea typeface="HGP創英角ﾎﾟｯﾌﾟ体" pitchFamily="50" charset="-128"/>
              </a:rPr>
              <a:t>を今泉教授、項目 </a:t>
            </a:r>
            <a:r>
              <a:rPr lang="en-US" altLang="ja-JP" sz="2800" smtClean="0">
                <a:latin typeface="HGP創英角ﾎﾟｯﾌﾟ体" pitchFamily="50" charset="-128"/>
                <a:ea typeface="HGP創英角ﾎﾟｯﾌﾟ体" pitchFamily="50" charset="-128"/>
              </a:rPr>
              <a:t>1</a:t>
            </a:r>
            <a:r>
              <a:rPr lang="ja-JP" altLang="en-US" sz="2800" smtClean="0">
                <a:latin typeface="HGP創英角ﾎﾟｯﾌﾟ体" pitchFamily="50" charset="-128"/>
                <a:ea typeface="HGP創英角ﾎﾟｯﾌﾟ体" pitchFamily="50" charset="-128"/>
              </a:rPr>
              <a:t>１</a:t>
            </a:r>
            <a:r>
              <a:rPr lang="ja-JP" altLang="ja-JP" sz="2800" smtClean="0">
                <a:latin typeface="HGP創英角ﾎﾟｯﾌﾟ体" pitchFamily="50" charset="-128"/>
                <a:ea typeface="HGP創英角ﾎﾟｯﾌﾟ体" pitchFamily="50" charset="-128"/>
              </a:rPr>
              <a:t>から</a:t>
            </a:r>
            <a:r>
              <a:rPr lang="en-US" altLang="ja-JP" sz="2800" smtClean="0">
                <a:latin typeface="HGP創英角ﾎﾟｯﾌﾟ体" pitchFamily="50" charset="-128"/>
                <a:ea typeface="HGP創英角ﾎﾟｯﾌﾟ体" pitchFamily="50" charset="-128"/>
              </a:rPr>
              <a:t>15</a:t>
            </a:r>
            <a:r>
              <a:rPr lang="ja-JP" altLang="ja-JP" sz="2800" smtClean="0">
                <a:latin typeface="HGP創英角ﾎﾟｯﾌﾟ体" pitchFamily="50" charset="-128"/>
                <a:ea typeface="HGP創英角ﾎﾟｯﾌﾟ体" pitchFamily="50" charset="-128"/>
              </a:rPr>
              <a:t>を海保教授が担当し、最終回にテストを実施する（合計</a:t>
            </a:r>
            <a:r>
              <a:rPr lang="en-US" altLang="ja-JP" sz="2800" smtClean="0">
                <a:latin typeface="HGP創英角ﾎﾟｯﾌﾟ体" pitchFamily="50" charset="-128"/>
                <a:ea typeface="HGP創英角ﾎﾟｯﾌﾟ体" pitchFamily="50" charset="-128"/>
              </a:rPr>
              <a:t>15 </a:t>
            </a:r>
            <a:r>
              <a:rPr lang="ja-JP" altLang="ja-JP" sz="2800" smtClean="0">
                <a:latin typeface="HGP創英角ﾎﾟｯﾌﾟ体" pitchFamily="50" charset="-128"/>
                <a:ea typeface="HGP創英角ﾎﾟｯﾌﾟ体" pitchFamily="50" charset="-128"/>
              </a:rPr>
              <a:t>回）。</a:t>
            </a:r>
            <a:endParaRPr lang="en-US" altLang="ja-JP" sz="2800" smtClean="0">
              <a:latin typeface="HGP創英角ﾎﾟｯﾌﾟ体" pitchFamily="50" charset="-128"/>
              <a:ea typeface="HGP創英角ﾎﾟｯﾌﾟ体" pitchFamily="50" charset="-128"/>
            </a:endParaRPr>
          </a:p>
          <a:p>
            <a:pPr marL="0" indent="0" eaLnBrk="1" hangingPunct="1">
              <a:buFont typeface="Wingdings 3" pitchFamily="18" charset="2"/>
              <a:buNone/>
            </a:pPr>
            <a:endParaRPr lang="en-US" altLang="ja-JP" sz="2800" smtClean="0">
              <a:latin typeface="HGP創英角ﾎﾟｯﾌﾟ体" pitchFamily="50" charset="-128"/>
              <a:ea typeface="HGP創英角ﾎﾟｯﾌﾟ体" pitchFamily="50" charset="-128"/>
            </a:endParaRP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１．授業概要ガイダンス</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２．惑星地球の環境（太陽・大気・海洋）</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３．惑星地球の環境（地球内部と温度）</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４．活動する固体地球（マントル対流、プレートテクトニクスと大気）</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５．活動する固体地球（プレートテクトニクスと大気）</a:t>
            </a:r>
          </a:p>
          <a:p>
            <a:pPr marL="0" indent="0" eaLnBrk="1" hangingPunct="1">
              <a:buFont typeface="Wingdings 3" pitchFamily="18" charset="2"/>
              <a:buNone/>
            </a:pPr>
            <a:endParaRPr lang="ja-JP" altLang="en-US" smtClean="0">
              <a:cs typeface="メイリオ"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9737" y="0"/>
            <a:ext cx="8596312" cy="1320800"/>
          </a:xfrm>
        </p:spPr>
        <p:txBody>
          <a:bodyPr/>
          <a:lstStyle/>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火山による影響</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45779" y="829094"/>
            <a:ext cx="8578432" cy="5507538"/>
          </a:xfrm>
        </p:spPr>
        <p:txBody>
          <a:bodyPr/>
          <a:lstStyle/>
          <a:p>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１．５億トンの二酸化炭素を大気中に供給</a:t>
            </a:r>
            <a:endParaRPr kumimoji="1"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供給</a:t>
            </a: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された二酸化炭素は光合成により植物に固定</a:t>
            </a:r>
            <a:endParaRPr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雨水</a:t>
            </a: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に溶け込んだ二酸化炭素は、炭酸あるいは重炭酸イオンとなり、石灰岩を溶解する。</a:t>
            </a:r>
            <a:endParaRPr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海水中のも</a:t>
            </a:r>
            <a:r>
              <a:rPr kumimoji="1" lang="ja-JP" altLang="en-US" sz="3200" dirty="0" err="1" smtClean="0">
                <a:solidFill>
                  <a:schemeClr val="tx1"/>
                </a:solidFill>
                <a:latin typeface="HGP創英角ﾎﾟｯﾌﾟ体" panose="040B0A00000000000000" pitchFamily="50" charset="-128"/>
                <a:ea typeface="HGP創英角ﾎﾟｯﾌﾟ体" panose="040B0A00000000000000" pitchFamily="50" charset="-128"/>
              </a:rPr>
              <a:t>ｐ</a:t>
            </a:r>
            <a:r>
              <a:rPr kumimoji="1"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rPr>
              <a:t>H</a:t>
            </a: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に応じて</a:t>
            </a: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炭酸・重炭酸</a:t>
            </a: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イオン</a:t>
            </a: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となる。</a:t>
            </a:r>
            <a:endParaRPr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大気中</a:t>
            </a: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の二酸化炭素は、</a:t>
            </a:r>
            <a:r>
              <a:rPr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rPr>
              <a:t>600</a:t>
            </a:r>
            <a:r>
              <a:rPr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０億トン、火山活動が停止すると、二酸化炭素は４０００年で消費される。</a:t>
            </a:r>
            <a:endParaRPr kumimoji="1" lang="ja-JP" altLang="en-US" sz="3200" dirty="0">
              <a:solidFill>
                <a:schemeClr val="tx1"/>
              </a:solidFill>
            </a:endParaRPr>
          </a:p>
        </p:txBody>
      </p:sp>
    </p:spTree>
    <p:extLst>
      <p:ext uri="{BB962C8B-B14F-4D97-AF65-F5344CB8AC3E}">
        <p14:creationId xmlns:p14="http://schemas.microsoft.com/office/powerpoint/2010/main" val="1525899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0" y="1251284"/>
            <a:ext cx="4128670" cy="4363453"/>
          </a:xfrm>
        </p:spPr>
        <p:txBody>
          <a:bodyPr>
            <a:normAutofit fontScale="90000"/>
          </a:bodyPr>
          <a:lstStyle/>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二酸化炭素</a:t>
            </a:r>
            <a:r>
              <a:rPr lang="ja-JP" altLang="en-US"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循環</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と火山活動</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
            </a:r>
            <a:br>
              <a:rPr lang="en-US" altLang="ja-JP"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br>
            <a:r>
              <a:rPr lang="en-US" altLang="ja-JP"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
            </a:r>
            <a:br>
              <a:rPr lang="en-US" altLang="ja-JP"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br>
            <a:r>
              <a:rPr lang="ja-JP" altLang="en-US"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二酸化炭素</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は、数千万年から数億年単位の中で、固体地球と大気・海洋を循環している。</a:t>
            </a:r>
            <a:r>
              <a:rPr lang="en-US" altLang="ja-JP"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
            </a:r>
            <a:br>
              <a:rPr lang="en-US" altLang="ja-JP"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br>
            <a:r>
              <a:rPr lang="en-US" altLang="ja-JP"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t/>
            </a:r>
            <a:br>
              <a:rPr lang="en-US" altLang="ja-JP"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rPr>
            </a:br>
            <a:endParaRPr lang="ja-JP" altLang="en-US" dirty="0" smtClean="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endParaRPr>
          </a:p>
        </p:txBody>
      </p:sp>
      <p:pic>
        <p:nvPicPr>
          <p:cNvPr id="215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26568" y="0"/>
            <a:ext cx="821147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431" y="0"/>
            <a:ext cx="5305844" cy="3785937"/>
          </a:xfrm>
        </p:spPr>
        <p:txBody>
          <a:bodyPr>
            <a:normAutofit fontScale="90000"/>
          </a:bodyPr>
          <a:lstStyle/>
          <a:p>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宿題</a:t>
            </a:r>
            <a: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t/>
            </a:r>
            <a:b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b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火山活動によって大気と海洋に加わる二酸化炭素の量と、生物によって有機物あるいは炭酸塩岩として固定される二酸化炭素の量を</a:t>
            </a:r>
            <a:r>
              <a:rPr kumimoji="1" lang="ja-JP" altLang="en-US" dirty="0" err="1" smtClean="0">
                <a:solidFill>
                  <a:schemeClr val="tx1"/>
                </a:solidFill>
                <a:latin typeface="HGP創英角ﾎﾟｯﾌﾟ体" panose="040B0A00000000000000" pitchFamily="50" charset="-128"/>
                <a:ea typeface="HGP創英角ﾎﾟｯﾌﾟ体" panose="040B0A00000000000000" pitchFamily="50" charset="-128"/>
              </a:rPr>
              <a:t>等し</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くることによって、大気温度を一定に保とうとする働きがある。</a:t>
            </a:r>
            <a: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t/>
            </a:r>
            <a:b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br>
            <a:r>
              <a:rPr lang="ja-JP" altLang="en-US"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温暖化と寒冷化により、それぞれどのような反応は進み、</a:t>
            </a:r>
            <a:r>
              <a:rPr lang="ja-JP" altLang="en-US" dirty="0">
                <a:solidFill>
                  <a:schemeClr val="tx1"/>
                </a:solidFill>
                <a:latin typeface="HGP創英角ﾎﾟｯﾌﾟ体" panose="040B0A00000000000000" pitchFamily="50" charset="-128"/>
                <a:ea typeface="HGP創英角ﾎﾟｯﾌﾟ体" panose="040B0A00000000000000" pitchFamily="50" charset="-128"/>
              </a:rPr>
              <a:t>大気温度を一定に保とうとする</a:t>
            </a: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働きが起こるか、右図を用いて考察せよ。</a:t>
            </a:r>
            <a: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t/>
            </a:r>
            <a:b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b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t/>
            </a:r>
            <a:br>
              <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rPr>
            </a:br>
            <a:r>
              <a:rPr lang="en-US" altLang="ja-JP" dirty="0"/>
              <a:t/>
            </a:r>
            <a:br>
              <a:rPr lang="en-US" altLang="ja-JP" dirty="0"/>
            </a:br>
            <a:endParaRPr kumimoji="1" lang="ja-JP" altLang="en-US" dirty="0"/>
          </a:p>
        </p:txBody>
      </p:sp>
      <p:pic>
        <p:nvPicPr>
          <p:cNvPr id="6"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73119" y="0"/>
            <a:ext cx="6818881" cy="6858000"/>
          </a:xfrm>
        </p:spPr>
      </p:pic>
    </p:spTree>
    <p:extLst>
      <p:ext uri="{BB962C8B-B14F-4D97-AF65-F5344CB8AC3E}">
        <p14:creationId xmlns:p14="http://schemas.microsoft.com/office/powerpoint/2010/main" val="260452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758825" y="122238"/>
            <a:ext cx="8596313" cy="1320800"/>
          </a:xfrm>
        </p:spPr>
        <p:txBody>
          <a:bodyPr/>
          <a:lstStyle/>
          <a:p>
            <a:pPr algn="ctr" eaLnBrk="1" hangingPunct="1"/>
            <a:r>
              <a:rPr lang="ja-JP" altLang="en-US" smtClean="0">
                <a:solidFill>
                  <a:schemeClr val="tx1"/>
                </a:solidFill>
                <a:latin typeface="HGP創英角ﾎﾟｯﾌﾟ体" pitchFamily="50" charset="-128"/>
                <a:ea typeface="HGP創英角ﾎﾟｯﾌﾟ体" pitchFamily="50" charset="-128"/>
              </a:rPr>
              <a:t>授業計画</a:t>
            </a:r>
          </a:p>
        </p:txBody>
      </p:sp>
      <p:sp>
        <p:nvSpPr>
          <p:cNvPr id="7171" name="コンテンツ プレースホルダー 2"/>
          <p:cNvSpPr>
            <a:spLocks noGrp="1"/>
          </p:cNvSpPr>
          <p:nvPr>
            <p:ph idx="1"/>
          </p:nvPr>
        </p:nvSpPr>
        <p:spPr>
          <a:xfrm>
            <a:off x="250825" y="890588"/>
            <a:ext cx="9309100" cy="3881437"/>
          </a:xfrm>
        </p:spPr>
        <p:txBody>
          <a:bodyPr/>
          <a:lstStyle/>
          <a:p>
            <a:pPr marL="0" indent="0" eaLnBrk="1" hangingPunct="1">
              <a:buFont typeface="Wingdings 3" pitchFamily="18" charset="2"/>
              <a:buNone/>
            </a:pPr>
            <a:r>
              <a:rPr lang="ja-JP" altLang="en-US" smtClean="0">
                <a:cs typeface="メイリオ" pitchFamily="50" charset="-128"/>
              </a:rPr>
              <a:t>　</a:t>
            </a:r>
            <a:r>
              <a:rPr lang="ja-JP" altLang="ja-JP" sz="2800" smtClean="0">
                <a:latin typeface="HGP創英角ﾎﾟｯﾌﾟ体" pitchFamily="50" charset="-128"/>
                <a:ea typeface="HGP創英角ﾎﾟｯﾌﾟ体" pitchFamily="50" charset="-128"/>
              </a:rPr>
              <a:t>項目１から５</a:t>
            </a:r>
            <a:r>
              <a:rPr lang="ja-JP" altLang="en-US" sz="2800" smtClean="0">
                <a:latin typeface="HGP創英角ﾎﾟｯﾌﾟ体" pitchFamily="50" charset="-128"/>
                <a:ea typeface="HGP創英角ﾎﾟｯﾌﾟ体" pitchFamily="50" charset="-128"/>
              </a:rPr>
              <a:t>と９</a:t>
            </a:r>
            <a:r>
              <a:rPr lang="ja-JP" altLang="ja-JP" sz="2800" smtClean="0">
                <a:latin typeface="HGP創英角ﾎﾟｯﾌﾟ体" pitchFamily="50" charset="-128"/>
                <a:ea typeface="HGP創英角ﾎﾟｯﾌﾟ体" pitchFamily="50" charset="-128"/>
              </a:rPr>
              <a:t>を長濱教授が、項目６から</a:t>
            </a:r>
            <a:r>
              <a:rPr lang="ja-JP" altLang="en-US" sz="2800" smtClean="0">
                <a:latin typeface="HGP創英角ﾎﾟｯﾌﾟ体" pitchFamily="50" charset="-128"/>
                <a:ea typeface="HGP創英角ﾎﾟｯﾌﾟ体" pitchFamily="50" charset="-128"/>
              </a:rPr>
              <a:t>８</a:t>
            </a:r>
            <a:r>
              <a:rPr lang="ja-JP" altLang="ja-JP" sz="2800" smtClean="0">
                <a:latin typeface="HGP創英角ﾎﾟｯﾌﾟ体" pitchFamily="50" charset="-128"/>
                <a:ea typeface="HGP創英角ﾎﾟｯﾌﾟ体" pitchFamily="50" charset="-128"/>
              </a:rPr>
              <a:t>を今泉教授、項目 </a:t>
            </a:r>
            <a:r>
              <a:rPr lang="en-US" altLang="ja-JP" sz="2800" smtClean="0">
                <a:latin typeface="HGP創英角ﾎﾟｯﾌﾟ体" pitchFamily="50" charset="-128"/>
                <a:ea typeface="HGP創英角ﾎﾟｯﾌﾟ体" pitchFamily="50" charset="-128"/>
              </a:rPr>
              <a:t>1</a:t>
            </a:r>
            <a:r>
              <a:rPr lang="ja-JP" altLang="en-US" sz="2800" smtClean="0">
                <a:latin typeface="HGP創英角ﾎﾟｯﾌﾟ体" pitchFamily="50" charset="-128"/>
                <a:ea typeface="HGP創英角ﾎﾟｯﾌﾟ体" pitchFamily="50" charset="-128"/>
              </a:rPr>
              <a:t>１</a:t>
            </a:r>
            <a:r>
              <a:rPr lang="ja-JP" altLang="ja-JP" sz="2800" smtClean="0">
                <a:latin typeface="HGP創英角ﾎﾟｯﾌﾟ体" pitchFamily="50" charset="-128"/>
                <a:ea typeface="HGP創英角ﾎﾟｯﾌﾟ体" pitchFamily="50" charset="-128"/>
              </a:rPr>
              <a:t>から</a:t>
            </a:r>
            <a:r>
              <a:rPr lang="en-US" altLang="ja-JP" sz="2800" smtClean="0">
                <a:latin typeface="HGP創英角ﾎﾟｯﾌﾟ体" pitchFamily="50" charset="-128"/>
                <a:ea typeface="HGP創英角ﾎﾟｯﾌﾟ体" pitchFamily="50" charset="-128"/>
              </a:rPr>
              <a:t>15</a:t>
            </a:r>
            <a:r>
              <a:rPr lang="ja-JP" altLang="ja-JP" sz="2800" smtClean="0">
                <a:latin typeface="HGP創英角ﾎﾟｯﾌﾟ体" pitchFamily="50" charset="-128"/>
                <a:ea typeface="HGP創英角ﾎﾟｯﾌﾟ体" pitchFamily="50" charset="-128"/>
              </a:rPr>
              <a:t>を海保教授が担当し、最終回にテストを実施する（合計</a:t>
            </a:r>
            <a:r>
              <a:rPr lang="en-US" altLang="ja-JP" sz="2800" smtClean="0">
                <a:latin typeface="HGP創英角ﾎﾟｯﾌﾟ体" pitchFamily="50" charset="-128"/>
                <a:ea typeface="HGP創英角ﾎﾟｯﾌﾟ体" pitchFamily="50" charset="-128"/>
              </a:rPr>
              <a:t>15 </a:t>
            </a:r>
            <a:r>
              <a:rPr lang="ja-JP" altLang="ja-JP" sz="2800" smtClean="0">
                <a:latin typeface="HGP創英角ﾎﾟｯﾌﾟ体" pitchFamily="50" charset="-128"/>
                <a:ea typeface="HGP創英角ﾎﾟｯﾌﾟ体" pitchFamily="50" charset="-128"/>
              </a:rPr>
              <a:t>回）。</a:t>
            </a:r>
            <a:endParaRPr lang="en-US" altLang="ja-JP" sz="2800" smtClean="0">
              <a:latin typeface="HGP創英角ﾎﾟｯﾌﾟ体" pitchFamily="50" charset="-128"/>
              <a:ea typeface="HGP創英角ﾎﾟｯﾌﾟ体" pitchFamily="50" charset="-128"/>
            </a:endParaRPr>
          </a:p>
          <a:p>
            <a:pPr marL="0" indent="0" eaLnBrk="1" hangingPunct="1">
              <a:buFont typeface="Wingdings 3" pitchFamily="18" charset="2"/>
              <a:buNone/>
            </a:pPr>
            <a:endParaRPr lang="en-US" altLang="ja-JP" sz="2800" smtClean="0">
              <a:latin typeface="HGP創英角ﾎﾟｯﾌﾟ体" pitchFamily="50" charset="-128"/>
              <a:ea typeface="HGP創英角ﾎﾟｯﾌﾟ体" pitchFamily="50" charset="-128"/>
            </a:endParaRP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６．プレートの沈み込み（地震・火山活動）</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７．プレートの沈み込み（日本列島の成り立ち）</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８．地球環境と災害（地殻変動による災害：地震・津波・火山）</a:t>
            </a:r>
          </a:p>
          <a:p>
            <a:pPr marL="0" indent="0" eaLnBrk="1" hangingPunct="1">
              <a:buFont typeface="Wingdings 3" pitchFamily="18" charset="2"/>
              <a:buNone/>
            </a:pPr>
            <a:r>
              <a:rPr lang="ja-JP" altLang="ja-JP" sz="2800" smtClean="0">
                <a:latin typeface="HGP創英角ﾎﾟｯﾌﾟ体" pitchFamily="50" charset="-128"/>
                <a:ea typeface="HGP創英角ﾎﾟｯﾌﾟ体" pitchFamily="50" charset="-128"/>
              </a:rPr>
              <a:t>９．大気と海洋の大循環（ジェット気流）</a:t>
            </a:r>
          </a:p>
          <a:p>
            <a:pPr marL="0" indent="0" eaLnBrk="1" hangingPunct="1">
              <a:buFont typeface="Wingdings 3" pitchFamily="18" charset="2"/>
              <a:buNone/>
            </a:pPr>
            <a:r>
              <a:rPr lang="en-US" altLang="ja-JP" sz="2800" smtClean="0">
                <a:latin typeface="HGP創英角ﾎﾟｯﾌﾟ体" pitchFamily="50" charset="-128"/>
                <a:ea typeface="HGP創英角ﾎﾟｯﾌﾟ体" pitchFamily="50" charset="-128"/>
              </a:rPr>
              <a:t>10</a:t>
            </a:r>
            <a:r>
              <a:rPr lang="ja-JP" altLang="ja-JP" sz="2800" smtClean="0">
                <a:latin typeface="HGP創英角ﾎﾟｯﾌﾟ体" pitchFamily="50" charset="-128"/>
                <a:ea typeface="HGP創英角ﾎﾟｯﾌﾟ体" pitchFamily="50" charset="-128"/>
              </a:rPr>
              <a:t>．大気と海洋の大循環（海水の熱塩循環）</a:t>
            </a:r>
            <a:endParaRPr lang="ja-JP" altLang="en-US" sz="2800" smtClean="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677863" y="11113"/>
            <a:ext cx="8596312" cy="1320800"/>
          </a:xfrm>
        </p:spPr>
        <p:txBody>
          <a:bodyPr/>
          <a:lstStyle/>
          <a:p>
            <a:pPr algn="ctr"/>
            <a:r>
              <a:rPr lang="ja-JP" altLang="en-US" sz="4400" smtClean="0">
                <a:solidFill>
                  <a:schemeClr val="tx1"/>
                </a:solidFill>
                <a:latin typeface="HGP創英角ﾎﾟｯﾌﾟ体" pitchFamily="50" charset="-128"/>
                <a:ea typeface="HGP創英角ﾎﾟｯﾌﾟ体" pitchFamily="50" charset="-128"/>
              </a:rPr>
              <a:t>水と二酸化炭素の循環</a:t>
            </a:r>
          </a:p>
        </p:txBody>
      </p:sp>
      <p:sp>
        <p:nvSpPr>
          <p:cNvPr id="3" name="コンテンツ プレースホルダー 2"/>
          <p:cNvSpPr>
            <a:spLocks noGrp="1"/>
          </p:cNvSpPr>
          <p:nvPr>
            <p:ph idx="1"/>
          </p:nvPr>
        </p:nvSpPr>
        <p:spPr>
          <a:xfrm>
            <a:off x="23813" y="782638"/>
            <a:ext cx="9740900" cy="3881437"/>
          </a:xfrm>
        </p:spPr>
        <p:txBody>
          <a:bodyPr/>
          <a:lstStyle/>
          <a:p>
            <a:pPr>
              <a:defRPr/>
            </a:pP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（１）水の分布と循環</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32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水：地球の全質量の０・５％</a:t>
            </a: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地球表層に総計１３７万立方ｋｍ</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海水：９７．２％、陸水：２．８％</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淡水の総量：地中海の海水の１０倍以上相当</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全淡水の３</a:t>
            </a:r>
            <a:r>
              <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４にあたる２．１％が氷床・氷河に分布</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その９０％が南極氷河で占める。</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残り０．７％のうち０．６％が地下水であり、河川・湖沼・土　</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壌中の水を併せても、全体の０．１％を満たさない。そのう　</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ち０．００１％が大気中に水蒸気として存在。</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淡水湖と河川の水：それぞれ０．００９％と０．０００１％</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Font typeface="Wingdings 3" pitchFamily="18" charset="2"/>
              <a:buNone/>
              <a:defRPr/>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大気中には全河川の水の１０倍の水が貯蔵。</a:t>
            </a:r>
            <a:endParaRPr lang="ja-JP" altLang="en-US" sz="2800" dirty="0">
              <a:solidFill>
                <a:schemeClr val="tx1"/>
              </a:solidFill>
              <a:latin typeface="HGP創英角ﾎﾟｯﾌﾟ体" panose="040B0A00000000000000" pitchFamily="50" charset="-128"/>
              <a:ea typeface="HGP創英角ﾎﾟｯﾌﾟ体" panose="040B0A00000000000000"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373063" y="595313"/>
            <a:ext cx="8596312" cy="1320800"/>
          </a:xfrm>
        </p:spPr>
        <p:txBody>
          <a:bodyPr/>
          <a:lstStyle/>
          <a:p>
            <a:r>
              <a:rPr lang="ja-JP" altLang="en-US" smtClean="0">
                <a:solidFill>
                  <a:schemeClr val="tx1"/>
                </a:solidFill>
                <a:latin typeface="HGS創英角ﾎﾟｯﾌﾟ体" pitchFamily="50" charset="-128"/>
                <a:ea typeface="HGS創英角ﾎﾟｯﾌﾟ体" pitchFamily="50" charset="-128"/>
              </a:rPr>
              <a:t>自然水の分布と割合および平均滞留時間</a:t>
            </a:r>
          </a:p>
        </p:txBody>
      </p:sp>
      <p:pic>
        <p:nvPicPr>
          <p:cNvPr id="9219"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60000">
            <a:off x="-276225" y="1843088"/>
            <a:ext cx="12573000" cy="51323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863" y="64172"/>
            <a:ext cx="8596312" cy="1320800"/>
          </a:xfrm>
        </p:spPr>
        <p:txBody>
          <a:bodyP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平均降水量</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336883" y="780970"/>
            <a:ext cx="9994232" cy="5667955"/>
          </a:xfrm>
        </p:spPr>
        <p:txBody>
          <a:bodyPr/>
          <a:lstStyle/>
          <a:p>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海水は蒸発することにより分別され純水となり、</a:t>
            </a:r>
            <a:endParaRPr kumimoji="1"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雨となって地表に戻る。</a:t>
            </a:r>
            <a:endParaRPr kumimoji="1"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2800"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年平均</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降水量の地球全体での平均</a:t>
            </a: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約</a:t>
            </a: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１０００ｍｍ（陸上７４１ｍｍ、海上１１３５ｍｍ）</a:t>
            </a:r>
            <a:endParaRPr kumimoji="1"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　日平均降水量：２．７４ｍｍ</a:t>
            </a:r>
            <a:r>
              <a:rPr kumimoji="1"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rPr>
              <a:t>/</a:t>
            </a: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日</a:t>
            </a:r>
            <a:endParaRPr kumimoji="1"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endPar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地球全体で１日で降る雨の総量：日平均降水量</a:t>
            </a:r>
            <a:r>
              <a:rPr lang="en-US" altLang="ja-JP" sz="2800" dirty="0" smtClean="0">
                <a:solidFill>
                  <a:schemeClr val="tx1"/>
                </a:solidFill>
                <a:latin typeface="HGP創英角ﾎﾟｯﾌﾟ体" panose="040B0A00000000000000" pitchFamily="50" charset="-128"/>
                <a:ea typeface="HGP創英角ﾎﾟｯﾌﾟ体" panose="040B0A00000000000000" pitchFamily="50" charset="-128"/>
              </a:rPr>
              <a:t>×</a:t>
            </a:r>
            <a:r>
              <a:rPr lang="ja-JP" altLang="en-US" sz="2800" dirty="0" smtClean="0">
                <a:solidFill>
                  <a:schemeClr val="tx1"/>
                </a:solidFill>
                <a:latin typeface="HGP創英角ﾎﾟｯﾌﾟ体" panose="040B0A00000000000000" pitchFamily="50" charset="-128"/>
                <a:ea typeface="HGP創英角ﾎﾟｯﾌﾟ体" panose="040B0A00000000000000" pitchFamily="50" charset="-128"/>
              </a:rPr>
              <a:t>地球の表面積</a:t>
            </a:r>
            <a:endParaRPr lang="en-US" altLang="ja-JP" sz="2800" dirty="0">
              <a:solidFill>
                <a:schemeClr val="tx1"/>
              </a:solidFill>
              <a:latin typeface="HGP創英角ﾎﾟｯﾌﾟ体" panose="040B0A00000000000000" pitchFamily="50" charset="-128"/>
              <a:ea typeface="HGP創英角ﾎﾟｯﾌﾟ体" panose="040B0A00000000000000" pitchFamily="50" charset="-128"/>
            </a:endParaRPr>
          </a:p>
          <a:p>
            <a:pPr marL="0" indent="0">
              <a:buNone/>
            </a:pPr>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34278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algn="ctr"/>
            <a:r>
              <a:rPr lang="ja-JP" altLang="en-US" smtClean="0">
                <a:solidFill>
                  <a:schemeClr val="tx1"/>
                </a:solidFill>
                <a:latin typeface="HGP創英角ﾎﾟｯﾌﾟ体" pitchFamily="50" charset="-128"/>
                <a:ea typeface="HGP創英角ﾎﾟｯﾌﾟ体" pitchFamily="50" charset="-128"/>
              </a:rPr>
              <a:t>平均滞留時間</a:t>
            </a:r>
            <a:endParaRPr lang="ja-JP" altLang="en-US" smtClean="0">
              <a:cs typeface="メイリオ" pitchFamily="50" charset="-128"/>
            </a:endParaRPr>
          </a:p>
        </p:txBody>
      </p:sp>
      <p:sp>
        <p:nvSpPr>
          <p:cNvPr id="3" name="コンテンツ プレースホルダー 2"/>
          <p:cNvSpPr>
            <a:spLocks noGrp="1" noRot="1" noChangeAspect="1" noMove="1" noResize="1" noEditPoints="1" noAdjustHandles="1" noChangeArrowheads="1" noChangeShapeType="1" noTextEdit="1"/>
          </p:cNvSpPr>
          <p:nvPr>
            <p:ph idx="1"/>
          </p:nvPr>
        </p:nvSpPr>
        <p:spPr>
          <a:xfrm>
            <a:off x="677863" y="1859645"/>
            <a:ext cx="9033296" cy="3881437"/>
          </a:xfrm>
          <a:blipFill>
            <a:blip r:embed="rId2"/>
            <a:stretch>
              <a:fillRect l="-1687" t="-2041"/>
            </a:stretch>
          </a:blipFill>
          <a:extLst/>
        </p:spPr>
        <p:txBody>
          <a:bodyPr/>
          <a:lstStyle/>
          <a:p>
            <a:r>
              <a:rPr lang="ja-JP" altLang="en-US">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677863" y="744538"/>
            <a:ext cx="8596312" cy="1320800"/>
          </a:xfrm>
        </p:spPr>
        <p:txBody>
          <a:bodyPr/>
          <a:lstStyle/>
          <a:p>
            <a:pPr algn="ctr"/>
            <a:r>
              <a:rPr lang="ja-JP" altLang="en-US" smtClean="0">
                <a:solidFill>
                  <a:schemeClr val="tx1"/>
                </a:solidFill>
                <a:latin typeface="HGP創英角ﾎﾟｯﾌﾟ体" pitchFamily="50" charset="-128"/>
                <a:ea typeface="HGP創英角ﾎﾟｯﾌﾟ体" pitchFamily="50" charset="-128"/>
              </a:rPr>
              <a:t>海水の平均滞留時間</a:t>
            </a:r>
          </a:p>
        </p:txBody>
      </p:sp>
      <p:sp>
        <p:nvSpPr>
          <p:cNvPr id="3" name="コンテンツ プレースホルダー 2"/>
          <p:cNvSpPr>
            <a:spLocks noGrp="1" noRot="1" noChangeAspect="1" noMove="1" noResize="1" noEditPoints="1" noAdjustHandles="1" noChangeArrowheads="1" noChangeShapeType="1" noTextEdit="1"/>
          </p:cNvSpPr>
          <p:nvPr>
            <p:ph idx="1"/>
          </p:nvPr>
        </p:nvSpPr>
        <p:spPr>
          <a:xfrm>
            <a:off x="215016" y="1630003"/>
            <a:ext cx="9583739" cy="3881437"/>
          </a:xfrm>
          <a:blipFill>
            <a:blip r:embed="rId2"/>
            <a:stretch>
              <a:fillRect l="-954" r="-763" b="-3925"/>
            </a:stretch>
          </a:blipFill>
          <a:extLst/>
        </p:spPr>
        <p:txBody>
          <a:bodyPr/>
          <a:lstStyle/>
          <a:p>
            <a:r>
              <a:rPr lang="ja-JP" altLang="en-US">
                <a:no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184150"/>
            <a:ext cx="9099550" cy="65103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261</TotalTime>
  <Words>380</Words>
  <Application>Microsoft Office PowerPoint</Application>
  <PresentationFormat>ユーザー設定</PresentationFormat>
  <Paragraphs>98</Paragraphs>
  <Slides>22</Slides>
  <Notes>1</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ファセット</vt:lpstr>
      <vt:lpstr>地球環境史（地球科学系） 現代地球科学（物理系学科）</vt:lpstr>
      <vt:lpstr>授業計画</vt:lpstr>
      <vt:lpstr>授業計画</vt:lpstr>
      <vt:lpstr>水と二酸化炭素の循環</vt:lpstr>
      <vt:lpstr>自然水の分布と割合および平均滞留時間</vt:lpstr>
      <vt:lpstr>平均降水量</vt:lpstr>
      <vt:lpstr>平均滞留時間</vt:lpstr>
      <vt:lpstr>海水の平均滞留時間</vt:lpstr>
      <vt:lpstr>PowerPoint プレゼンテーション</vt:lpstr>
      <vt:lpstr>二酸化炭素の循環と温度調節機構</vt:lpstr>
      <vt:lpstr>地球全体の炭素の循環</vt:lpstr>
      <vt:lpstr>地球表層の５つのCO2貯蔵庫</vt:lpstr>
      <vt:lpstr>地球表層の５つのCO2貯蔵庫</vt:lpstr>
      <vt:lpstr>Missing sink</vt:lpstr>
      <vt:lpstr>大気中の二酸化炭素濃度の経年変化</vt:lpstr>
      <vt:lpstr>大気中の二酸化炭素の経年変化</vt:lpstr>
      <vt:lpstr>地球全体で平均した地上気温の変化</vt:lpstr>
      <vt:lpstr>南極氷床コアの分析による過去１７．５万年の気温と二酸化炭素濃度変化</vt:lpstr>
      <vt:lpstr>南極氷床コアの分析</vt:lpstr>
      <vt:lpstr>火山による影響</vt:lpstr>
      <vt:lpstr>二酸化炭素循環と火山活動  二酸化炭素は、数千万年から数億年単位の中で、固体地球と大気・海洋を循環している。  </vt:lpstr>
      <vt:lpstr>宿題 　火山活動によって大気と海洋に加わる二酸化炭素の量と、生物によって有機物あるいは炭酸塩岩として固定される二酸化炭素の量を等しくることによって、大気温度を一定に保とうとする働きがある。 　温暖化と寒冷化により、それぞれどのような反応は進み、大気温度を一定に保とうとする働きが起こるか、右図を用いて考察せよ。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Nagahama</dc:creator>
  <cp:lastModifiedBy>nagahama</cp:lastModifiedBy>
  <cp:revision>57</cp:revision>
  <cp:lastPrinted>2016-05-24T19:01:06Z</cp:lastPrinted>
  <dcterms:created xsi:type="dcterms:W3CDTF">2016-04-13T22:54:16Z</dcterms:created>
  <dcterms:modified xsi:type="dcterms:W3CDTF">2016-05-24T19:03:06Z</dcterms:modified>
</cp:coreProperties>
</file>