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03" r:id="rId2"/>
    <p:sldId id="325" r:id="rId3"/>
    <p:sldId id="309" r:id="rId4"/>
    <p:sldId id="306" r:id="rId5"/>
    <p:sldId id="333" r:id="rId6"/>
    <p:sldId id="305" r:id="rId7"/>
    <p:sldId id="310" r:id="rId8"/>
    <p:sldId id="311" r:id="rId9"/>
    <p:sldId id="312" r:id="rId10"/>
    <p:sldId id="338" r:id="rId11"/>
    <p:sldId id="326" r:id="rId12"/>
    <p:sldId id="314" r:id="rId13"/>
    <p:sldId id="301" r:id="rId14"/>
    <p:sldId id="302" r:id="rId15"/>
    <p:sldId id="307" r:id="rId16"/>
    <p:sldId id="335" r:id="rId17"/>
    <p:sldId id="318" r:id="rId18"/>
    <p:sldId id="319" r:id="rId19"/>
    <p:sldId id="327" r:id="rId20"/>
    <p:sldId id="340" r:id="rId21"/>
    <p:sldId id="323" r:id="rId22"/>
    <p:sldId id="339" r:id="rId23"/>
    <p:sldId id="284" r:id="rId24"/>
    <p:sldId id="285" r:id="rId25"/>
    <p:sldId id="286" r:id="rId26"/>
    <p:sldId id="290" r:id="rId27"/>
    <p:sldId id="289" r:id="rId28"/>
    <p:sldId id="288" r:id="rId29"/>
    <p:sldId id="291" r:id="rId30"/>
    <p:sldId id="292" r:id="rId31"/>
    <p:sldId id="293" r:id="rId32"/>
    <p:sldId id="294" r:id="rId33"/>
    <p:sldId id="295" r:id="rId34"/>
    <p:sldId id="296" r:id="rId35"/>
    <p:sldId id="341" r:id="rId36"/>
    <p:sldId id="332" r:id="rId37"/>
    <p:sldId id="331" r:id="rId38"/>
    <p:sldId id="337" r:id="rId39"/>
    <p:sldId id="324" r:id="rId40"/>
    <p:sldId id="330" r:id="rId41"/>
    <p:sldId id="308" r:id="rId42"/>
    <p:sldId id="297" r:id="rId43"/>
    <p:sldId id="300" r:id="rId44"/>
    <p:sldId id="258" r:id="rId45"/>
    <p:sldId id="315" r:id="rId46"/>
    <p:sldId id="321" r:id="rId47"/>
    <p:sldId id="317" r:id="rId48"/>
  </p:sldIdLst>
  <p:sldSz cx="9144000" cy="6858000" type="screen4x3"/>
  <p:notesSz cx="6858000" cy="9144000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DDDDD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83493" autoAdjust="0"/>
  </p:normalViewPr>
  <p:slideViewPr>
    <p:cSldViewPr>
      <p:cViewPr varScale="1">
        <p:scale>
          <a:sx n="62" d="100"/>
          <a:sy n="62" d="100"/>
        </p:scale>
        <p:origin x="-6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BB1BD-E80A-EC47-B4A1-8FE0FA990715}" type="datetimeFigureOut">
              <a:rPr kumimoji="1" lang="ja-JP" altLang="en-US" smtClean="0"/>
              <a:t>2016/11/16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7C8BC-BAEC-3846-8307-976F91A2DB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96172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62913-E7D6-DE44-9F2A-1408B9EF3880}" type="datetimeFigureOut">
              <a:rPr kumimoji="1" lang="ja-JP" altLang="en-US" smtClean="0"/>
              <a:t>2016/11/16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44A22-14FD-B346-89FC-C0F33F64C6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7060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単位時間あたり、単位面積当たりの熱の流れ　</a:t>
            </a:r>
            <a:r>
              <a:rPr kumimoji="1" lang="en-US" altLang="ja-JP" dirty="0" smtClean="0"/>
              <a:t>→</a:t>
            </a:r>
            <a:r>
              <a:rPr kumimoji="1" lang="ja-JP" altLang="en-US" dirty="0" smtClean="0"/>
              <a:t>　マイナスの意味は？　温度が減る方向に熱が動くから、　</a:t>
            </a:r>
            <a:r>
              <a:rPr kumimoji="1" lang="en-US" altLang="ja-JP" dirty="0" err="1" smtClean="0"/>
              <a:t>dT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dy</a:t>
            </a:r>
            <a:r>
              <a:rPr kumimoji="1" lang="en-US" altLang="ja-JP" dirty="0" smtClean="0"/>
              <a:t> &gt; 0</a:t>
            </a:r>
            <a:r>
              <a:rPr kumimoji="1" lang="ja-JP" altLang="en-US" dirty="0" smtClean="0"/>
              <a:t>ならば、</a:t>
            </a:r>
            <a:r>
              <a:rPr kumimoji="1" lang="en-US" altLang="ja-JP" dirty="0" smtClean="0"/>
              <a:t>y↑</a:t>
            </a:r>
            <a:r>
              <a:rPr kumimoji="1" lang="ja-JP" altLang="en-US" dirty="0" smtClean="0"/>
              <a:t>で温度上がる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9F0B6-99CB-E744-8F49-72BFEBFD47E5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17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ノート　</a:t>
            </a:r>
            <a:r>
              <a:rPr kumimoji="1" lang="en-US" altLang="ja-JP" dirty="0" smtClean="0"/>
              <a:t>C4-1</a:t>
            </a:r>
          </a:p>
          <a:p>
            <a:r>
              <a:rPr kumimoji="1" lang="en-US" altLang="ja-JP" dirty="0" smtClean="0"/>
              <a:t>Q </a:t>
            </a:r>
            <a:r>
              <a:rPr kumimoji="1" lang="en-US" altLang="ja-JP" dirty="0" err="1" smtClean="0"/>
              <a:t>ave</a:t>
            </a:r>
            <a:r>
              <a:rPr kumimoji="1" lang="en-US" altLang="ja-JP" dirty="0" smtClean="0"/>
              <a:t> = 87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mW</a:t>
            </a:r>
            <a:r>
              <a:rPr kumimoji="1" lang="en-US" altLang="ja-JP" baseline="0" dirty="0" smtClean="0"/>
              <a:t> m-2</a:t>
            </a:r>
          </a:p>
          <a:p>
            <a:endParaRPr kumimoji="1" lang="en-US" altLang="ja-JP" baseline="0" dirty="0" smtClean="0"/>
          </a:p>
          <a:p>
            <a:r>
              <a:rPr kumimoji="1" lang="ja-JP" altLang="en-US" baseline="0" dirty="0" smtClean="0"/>
              <a:t>原発の総発電量</a:t>
            </a:r>
            <a:r>
              <a:rPr kumimoji="1" lang="en-US" altLang="ja-JP" baseline="0" dirty="0" smtClean="0"/>
              <a:t>2014</a:t>
            </a:r>
            <a:r>
              <a:rPr kumimoji="1" lang="ja-JP" altLang="en-US" baseline="0" dirty="0" smtClean="0"/>
              <a:t>年時点　世界中で、</a:t>
            </a:r>
            <a:r>
              <a:rPr kumimoji="1" lang="en-US" altLang="ja-JP" baseline="0" dirty="0" smtClean="0"/>
              <a:t>3</a:t>
            </a:r>
            <a:r>
              <a:rPr kumimoji="1" lang="ja-JP" altLang="en-US" baseline="0" dirty="0" smtClean="0"/>
              <a:t>億</a:t>
            </a:r>
            <a:r>
              <a:rPr kumimoji="1" lang="en-US" altLang="ja-JP" baseline="0" dirty="0" smtClean="0"/>
              <a:t>kW</a:t>
            </a:r>
            <a:r>
              <a:rPr kumimoji="1" lang="ja-JP" altLang="en-US" baseline="0" dirty="0" smtClean="0"/>
              <a:t>　</a:t>
            </a:r>
            <a:r>
              <a:rPr kumimoji="1" lang="en-US" altLang="ja-JP" baseline="0" dirty="0" smtClean="0"/>
              <a:t>= 3 x 10^12 W </a:t>
            </a:r>
            <a:r>
              <a:rPr kumimoji="1" lang="ja-JP" altLang="en-US" baseline="0" dirty="0" smtClean="0"/>
              <a:t>なので、</a:t>
            </a:r>
            <a:r>
              <a:rPr kumimoji="1" lang="en-US" altLang="ja-JP" baseline="0" dirty="0" smtClean="0"/>
              <a:t>44TW</a:t>
            </a:r>
            <a:r>
              <a:rPr kumimoji="1" lang="ja-JP" altLang="en-US" baseline="0" dirty="0" smtClean="0"/>
              <a:t>は、ざっくりその</a:t>
            </a:r>
            <a:r>
              <a:rPr kumimoji="1" lang="en-US" altLang="ja-JP" baseline="0" dirty="0" smtClean="0"/>
              <a:t>15</a:t>
            </a:r>
            <a:r>
              <a:rPr kumimoji="1" lang="ja-JP" altLang="en-US" baseline="0" dirty="0" smtClean="0"/>
              <a:t>倍</a:t>
            </a: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9F0B6-99CB-E744-8F49-72BFEBFD47E5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75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Δy</a:t>
            </a:r>
            <a:r>
              <a:rPr kumimoji="1" lang="ja-JP" altLang="en-US" dirty="0" smtClean="0"/>
              <a:t>がすごく小さいので　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y+</a:t>
            </a:r>
            <a:r>
              <a:rPr kumimoji="1" lang="en-US" altLang="ja-JP" i="1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kumimoji="1" lang="ja-JP" altLang="en-US" dirty="0" smtClean="0">
                <a:latin typeface="Times New Roman" pitchFamily="18" charset="0"/>
                <a:cs typeface="Times New Roman" pitchFamily="18" charset="0"/>
              </a:rPr>
              <a:t>が</a:t>
            </a:r>
            <a:r>
              <a:rPr kumimoji="1" lang="en-US" altLang="ja-JP" dirty="0" err="1" smtClean="0">
                <a:latin typeface="Times New Roman" pitchFamily="18" charset="0"/>
                <a:cs typeface="Times New Roman" pitchFamily="18" charset="0"/>
              </a:rPr>
              <a:t>Tayler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ja-JP" altLang="en-US" dirty="0" smtClean="0">
                <a:latin typeface="Times New Roman" pitchFamily="18" charset="0"/>
                <a:cs typeface="Times New Roman" pitchFamily="18" charset="0"/>
              </a:rPr>
              <a:t>展開より、＝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q(y) + </a:t>
            </a:r>
            <a:r>
              <a:rPr kumimoji="1" lang="en-US" altLang="ja-JP" dirty="0" err="1" smtClean="0">
                <a:latin typeface="Times New Roman" pitchFamily="18" charset="0"/>
                <a:cs typeface="Times New Roman" pitchFamily="18" charset="0"/>
              </a:rPr>
              <a:t>δydq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1" lang="en-US" altLang="ja-JP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+…</a:t>
            </a:r>
            <a:r>
              <a:rPr kumimoji="1" lang="ja-JP" altLang="en-US" dirty="0" smtClean="0">
                <a:latin typeface="Times New Roman" pitchFamily="18" charset="0"/>
                <a:cs typeface="Times New Roman" pitchFamily="18" charset="0"/>
              </a:rPr>
              <a:t>となり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y+</a:t>
            </a:r>
            <a:r>
              <a:rPr kumimoji="1" lang="en-US" altLang="ja-JP" i="1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-q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 =</a:t>
            </a:r>
            <a:r>
              <a:rPr kumimoji="1" lang="ja-JP" altLang="en-US" dirty="0" smtClean="0">
                <a:latin typeface="Times New Roman" pitchFamily="18" charset="0"/>
                <a:cs typeface="Times New Roman" pitchFamily="18" charset="0"/>
              </a:rPr>
              <a:t>　</a:t>
            </a:r>
            <a:r>
              <a:rPr kumimoji="1" lang="en-US" altLang="ja-JP" dirty="0" err="1" smtClean="0">
                <a:latin typeface="Times New Roman" pitchFamily="18" charset="0"/>
                <a:cs typeface="Times New Roman" pitchFamily="18" charset="0"/>
              </a:rPr>
              <a:t>δydq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1" lang="en-US" altLang="ja-JP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9F0B6-99CB-E744-8F49-72BFEBFD47E5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2391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4.13 one-dimensional</a:t>
            </a:r>
            <a:r>
              <a:rPr kumimoji="1" lang="en-US" altLang="ja-JP" baseline="0" dirty="0" smtClean="0"/>
              <a:t> , time dependent heat conduction</a:t>
            </a:r>
          </a:p>
          <a:p>
            <a:r>
              <a:rPr kumimoji="1" lang="ja-JP" altLang="en-US" baseline="0" dirty="0" smtClean="0"/>
              <a:t>無次元数　</a:t>
            </a:r>
            <a:r>
              <a:rPr kumimoji="1" lang="en-US" altLang="ja-JP" baseline="0" dirty="0" err="1" smtClean="0"/>
              <a:t>θ</a:t>
            </a:r>
            <a:r>
              <a:rPr kumimoji="1" lang="ja-JP" altLang="en-US" baseline="0" dirty="0" smtClean="0"/>
              <a:t>　を仮定し、</a:t>
            </a:r>
            <a:endParaRPr kumimoji="1" lang="en-US" altLang="ja-JP" baseline="0" dirty="0" smtClean="0"/>
          </a:p>
          <a:p>
            <a:r>
              <a:rPr kumimoji="1" lang="ja-JP" altLang="en-US" baseline="0" dirty="0" smtClean="0"/>
              <a:t>２つの無次元数を仮定すると、温度と長さに関する無地原料が直接くっつく　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9F0B6-99CB-E744-8F49-72BFEBFD47E5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9730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baseline="0" dirty="0" smtClean="0"/>
              <a:t>相補誤差関数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44A22-14FD-B346-89FC-C0F33F64C60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127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ケルビン　卿は温度が下がる</a:t>
            </a:r>
            <a:r>
              <a:rPr kumimoji="1" lang="en-US" altLang="ja-JP" dirty="0" smtClean="0"/>
              <a:t>  </a:t>
            </a:r>
            <a:r>
              <a:rPr kumimoji="1" lang="ja-JP" altLang="en-US" dirty="0" smtClean="0"/>
              <a:t>これは無視　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1" lang="en-US" altLang="ja-JP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= 63 million years</a:t>
            </a:r>
            <a:endParaRPr kumimoji="1" lang="ja-JP" alt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ウィリアム・トムソン　ジュール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9F0B6-99CB-E744-8F49-72BFEBFD47E5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888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44A22-14FD-B346-89FC-C0F33F64C60D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185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1000</a:t>
            </a:r>
            <a:r>
              <a:rPr kumimoji="1" lang="ja-JP" altLang="en-US" dirty="0" smtClean="0"/>
              <a:t>度になると冷たくなり理祖父フェアかすること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9F0B6-99CB-E744-8F49-72BFEBFD47E5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5601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Erf</a:t>
            </a:r>
            <a:r>
              <a:rPr kumimoji="1" lang="en-US" altLang="ja-JP" baseline="0" dirty="0" smtClean="0"/>
              <a:t> = error function</a:t>
            </a:r>
          </a:p>
          <a:p>
            <a:r>
              <a:rPr kumimoji="1" lang="en-US" altLang="ja-JP" baseline="0" dirty="0" err="1" smtClean="0"/>
              <a:t>Erfc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complementery</a:t>
            </a:r>
            <a:r>
              <a:rPr kumimoji="1" lang="en-US" altLang="ja-JP" baseline="0" dirty="0" smtClean="0"/>
              <a:t> </a:t>
            </a:r>
            <a:r>
              <a:rPr kumimoji="1" lang="ja-JP" altLang="en-US" baseline="0" dirty="0" smtClean="0"/>
              <a:t>相補誤差関数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9F0B6-99CB-E744-8F49-72BFEBFD47E5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893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6B054-B4A0-E747-BEE3-7FFF284B52B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926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3A610-43CA-B648-AB29-FD649CA181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4852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80B73-425A-0642-ACAE-C521B36D780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604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7B2C8F7-9B8E-E942-B000-0A88A8DA4B8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4955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CD119C-70F9-7643-A7F8-B0203BBEC47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016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859FB-C33A-1C45-98ED-98B9E7CBA0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2040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56BBD-45AB-0549-91E8-FC5B323D3A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23126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864D1-FA91-DF4B-BE81-DACE1C3AE92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1415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CC009-2CE6-5149-9B0D-D17A2F01673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683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C55D1-0116-CF44-AC38-ED2F8E00465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825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4B895-443E-4B43-91CE-E626D11D064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5412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C9A06-4DD5-2C48-9338-FFF5AD0BCA5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8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E72D5-A8F2-7E48-8B85-F9C2EF0778B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091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5021A18-D057-5644-9CC0-458B618A1CA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emf"/><Relationship Id="rId5" Type="http://schemas.openxmlformats.org/officeDocument/2006/relationships/oleObject" Target="../embeddings/Microsoft_Word_97_-_2003_Document2.doc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5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3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6.png"/><Relationship Id="rId5" Type="http://schemas.openxmlformats.org/officeDocument/2006/relationships/image" Target="../media/image17.png"/><Relationship Id="rId10" Type="http://schemas.openxmlformats.org/officeDocument/2006/relationships/image" Target="../media/image45.w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395288" y="1709597"/>
            <a:ext cx="9544050" cy="51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第１回：ガイダンス（授業の目標、講義内容の概要、授業の評価方法）</a:t>
            </a:r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第２回：動く大地の発見１ </a:t>
            </a:r>
            <a:r>
              <a:rPr lang="en-US" altLang="ja-JP" sz="1800" dirty="0" smtClean="0"/>
              <a:t>(VLBI</a:t>
            </a:r>
            <a:r>
              <a:rPr lang="ja-JP" altLang="en-US" sz="1800" dirty="0" smtClean="0"/>
              <a:t>、</a:t>
            </a:r>
            <a:r>
              <a:rPr lang="en-US" altLang="ja-JP" sz="1800" dirty="0" smtClean="0"/>
              <a:t>GPS</a:t>
            </a:r>
            <a:r>
              <a:rPr lang="ja-JP" altLang="en-US" sz="1800" dirty="0" smtClean="0"/>
              <a:t>、地形と地質）</a:t>
            </a:r>
            <a:r>
              <a:rPr lang="en-US" altLang="ja-JP" sz="1800" dirty="0" smtClean="0"/>
              <a:t> </a:t>
            </a:r>
            <a:endParaRPr lang="ja-JP" altLang="en-US" sz="1800" dirty="0" smtClean="0"/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第３回：動く大地の発見２ （磁極の移動、海洋底の磁気異常の縞模様）</a:t>
            </a:r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第４回：プレート運動学と３種のプレート境界 </a:t>
            </a:r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第５回：重力異常とアイソスタシー</a:t>
            </a:r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第６回：中央海嶺と海洋プレート １（海洋プレートを構成する岩石）</a:t>
            </a:r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第７回：中央海嶺と海洋プレート ２（地震波・電気抵抗から海洋プレートを探る）</a:t>
            </a:r>
          </a:p>
          <a:p>
            <a:pPr marL="0" indent="0">
              <a:buFontTx/>
              <a:buNone/>
              <a:defRPr/>
            </a:pPr>
            <a:r>
              <a:rPr lang="ja-JP" altLang="en-US" sz="1800" dirty="0" smtClean="0">
                <a:solidFill>
                  <a:srgbClr val="FF0000"/>
                </a:solidFill>
              </a:rPr>
              <a:t>第８回：プレートの熱的進化 （プレートの年齢と水深・熱流量、ルート則）</a:t>
            </a:r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第９回：プレート収斂型境界の特徴とプレート収斂速度の法則 </a:t>
            </a:r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第１０回：大陸衝突と造山運動 （地震・活断層・火山分布）</a:t>
            </a:r>
            <a:endParaRPr lang="en-US" altLang="ja-JP" sz="1800" dirty="0" smtClean="0"/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第１１回：ジオハザードと防災１（ジオハザードとは何か）</a:t>
            </a:r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第１２回：新生代日本列島の進化史（特に日本海拡大について）</a:t>
            </a:r>
            <a:endParaRPr lang="en-US" altLang="ja-JP" sz="1800" dirty="0" smtClean="0"/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第１３回：ジオハザードと防災２（ジオハザードの発生メカニズム）</a:t>
            </a:r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第１４回：ジオハザードと防災３（歴史・先史時代の巨大災害）</a:t>
            </a:r>
          </a:p>
          <a:p>
            <a:pPr marL="0" indent="0">
              <a:buFontTx/>
              <a:buNone/>
              <a:defRPr/>
            </a:pPr>
            <a:r>
              <a:rPr lang="ja-JP" altLang="en-US" sz="1800" dirty="0" smtClean="0"/>
              <a:t>第１５回：ジオハザードと防災４（地震・津波による災害と対策） </a:t>
            </a:r>
            <a:endParaRPr lang="ja-JP" altLang="en-US" sz="1800" dirty="0"/>
          </a:p>
        </p:txBody>
      </p:sp>
      <p:sp>
        <p:nvSpPr>
          <p:cNvPr id="2" name="正方形/長方形 1"/>
          <p:cNvSpPr/>
          <p:nvPr/>
        </p:nvSpPr>
        <p:spPr>
          <a:xfrm>
            <a:off x="899592" y="404664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ja-JP" altLang="en-US" sz="3200" dirty="0" smtClean="0">
                <a:solidFill>
                  <a:srgbClr val="FF0000"/>
                </a:solidFill>
              </a:rPr>
              <a:t>プレート</a:t>
            </a:r>
            <a:r>
              <a:rPr lang="ja-JP" altLang="en-US" sz="3200" dirty="0">
                <a:solidFill>
                  <a:srgbClr val="FF0000"/>
                </a:solidFill>
              </a:rPr>
              <a:t>の熱的進化 （プレートの年齢と水深・熱流量、ルート則）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ja-JP" altLang="en-US" dirty="0" smtClean="0"/>
              <a:t>全球的</a:t>
            </a:r>
            <a:r>
              <a:rPr lang="ja-JP" altLang="en-US" dirty="0"/>
              <a:t>な熱</a:t>
            </a:r>
            <a:r>
              <a:rPr lang="ja-JP" altLang="en-US" dirty="0" smtClean="0"/>
              <a:t>流量　計算してみよう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730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全球の熱流量</a:t>
            </a:r>
            <a:endParaRPr lang="ja-JP" altLang="en-US" dirty="0"/>
          </a:p>
        </p:txBody>
      </p:sp>
      <p:pic>
        <p:nvPicPr>
          <p:cNvPr id="5" name="コンテンツ プレースホルダー 4" descr="q1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06" r="-13706"/>
          <a:stretch>
            <a:fillRect/>
          </a:stretch>
        </p:blipFill>
        <p:spPr>
          <a:xfrm>
            <a:off x="134938" y="1949450"/>
            <a:ext cx="7583487" cy="4006850"/>
          </a:xfrm>
        </p:spPr>
      </p:pic>
      <p:sp>
        <p:nvSpPr>
          <p:cNvPr id="22531" name="テキスト ボックス 3"/>
          <p:cNvSpPr txBox="1">
            <a:spLocks noChangeArrowheads="1"/>
          </p:cNvSpPr>
          <p:nvPr/>
        </p:nvSpPr>
        <p:spPr bwMode="auto">
          <a:xfrm>
            <a:off x="2946400" y="6176963"/>
            <a:ext cx="5803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http://www.geophysik.rwth-aachen.de/IHFC/heatflow.html</a:t>
            </a:r>
            <a:endParaRPr lang="ja-JP" altLang="en-US" sz="1800"/>
          </a:p>
        </p:txBody>
      </p:sp>
      <p:sp>
        <p:nvSpPr>
          <p:cNvPr id="22532" name="正方形/長方形 5"/>
          <p:cNvSpPr>
            <a:spLocks noChangeArrowheads="1"/>
          </p:cNvSpPr>
          <p:nvPr/>
        </p:nvSpPr>
        <p:spPr bwMode="auto">
          <a:xfrm>
            <a:off x="5516563" y="4686300"/>
            <a:ext cx="2012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charset="0"/>
                <a:cs typeface="Times New Roman" charset="0"/>
              </a:rPr>
              <a:t>Q</a:t>
            </a:r>
            <a:r>
              <a:rPr lang="en-US" altLang="ja-JP" i="1" baseline="-25000">
                <a:latin typeface="Times New Roman" charset="0"/>
                <a:cs typeface="Times New Roman" charset="0"/>
              </a:rPr>
              <a:t>oAve </a:t>
            </a:r>
            <a:r>
              <a:rPr lang="en-US" altLang="ja-JP">
                <a:latin typeface="Times New Roman" charset="0"/>
                <a:cs typeface="Times New Roman" charset="0"/>
              </a:rPr>
              <a:t>= 101 mWm</a:t>
            </a:r>
            <a:r>
              <a:rPr lang="en-US" altLang="ja-JP" baseline="30000">
                <a:latin typeface="Times New Roman" charset="0"/>
                <a:cs typeface="Times New Roman" charset="0"/>
              </a:rPr>
              <a:t>-2</a:t>
            </a:r>
            <a:endParaRPr lang="ja-JP" altLang="en-US"/>
          </a:p>
        </p:txBody>
      </p:sp>
      <p:sp>
        <p:nvSpPr>
          <p:cNvPr id="22533" name="正方形/長方形 6"/>
          <p:cNvSpPr>
            <a:spLocks noChangeArrowheads="1"/>
          </p:cNvSpPr>
          <p:nvPr/>
        </p:nvSpPr>
        <p:spPr bwMode="auto">
          <a:xfrm>
            <a:off x="4849813" y="1765300"/>
            <a:ext cx="1909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charset="0"/>
                <a:cs typeface="Times New Roman" charset="0"/>
              </a:rPr>
              <a:t>Q</a:t>
            </a:r>
            <a:r>
              <a:rPr lang="en-US" altLang="ja-JP" i="1" baseline="-25000">
                <a:latin typeface="Times New Roman" charset="0"/>
                <a:cs typeface="Times New Roman" charset="0"/>
              </a:rPr>
              <a:t>cAve</a:t>
            </a:r>
            <a:r>
              <a:rPr lang="en-US" altLang="ja-JP">
                <a:latin typeface="Times New Roman" charset="0"/>
                <a:cs typeface="Times New Roman" charset="0"/>
              </a:rPr>
              <a:t> = 65 mWm</a:t>
            </a:r>
            <a:r>
              <a:rPr lang="en-US" altLang="ja-JP" baseline="30000">
                <a:latin typeface="Times New Roman" charset="0"/>
                <a:cs typeface="Times New Roman" charset="0"/>
              </a:rPr>
              <a:t>-2</a:t>
            </a:r>
            <a:endParaRPr lang="ja-JP" altLang="en-US"/>
          </a:p>
        </p:txBody>
      </p:sp>
      <p:sp>
        <p:nvSpPr>
          <p:cNvPr id="22534" name="正方形/長方形 7"/>
          <p:cNvSpPr>
            <a:spLocks noChangeArrowheads="1"/>
          </p:cNvSpPr>
          <p:nvPr/>
        </p:nvSpPr>
        <p:spPr bwMode="auto">
          <a:xfrm>
            <a:off x="7000875" y="2940050"/>
            <a:ext cx="18113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i="1">
                <a:latin typeface="Times New Roman" charset="0"/>
                <a:cs typeface="Times New Roman" charset="0"/>
              </a:rPr>
              <a:t>Q</a:t>
            </a:r>
            <a:r>
              <a:rPr lang="en-US" altLang="ja-JP" sz="3200" i="1" baseline="-25000">
                <a:latin typeface="Times New Roman" charset="0"/>
                <a:cs typeface="Times New Roman" charset="0"/>
              </a:rPr>
              <a:t>eAve</a:t>
            </a:r>
          </a:p>
          <a:p>
            <a:r>
              <a:rPr lang="en-US" altLang="ja-JP" sz="3200" i="1" baseline="-25000">
                <a:latin typeface="Times New Roman" charset="0"/>
                <a:cs typeface="Times New Roman" charset="0"/>
              </a:rPr>
              <a:t> </a:t>
            </a:r>
            <a:r>
              <a:rPr lang="en-US" altLang="ja-JP" sz="3200">
                <a:latin typeface="Times New Roman" charset="0"/>
                <a:cs typeface="Times New Roman" charset="0"/>
              </a:rPr>
              <a:t>= 85</a:t>
            </a:r>
            <a:r>
              <a:rPr lang="en-US" altLang="ja-JP">
                <a:latin typeface="Times New Roman" charset="0"/>
                <a:cs typeface="Times New Roman" charset="0"/>
              </a:rPr>
              <a:t> mWm</a:t>
            </a:r>
            <a:r>
              <a:rPr lang="en-US" altLang="ja-JP" baseline="30000">
                <a:latin typeface="Times New Roman" charset="0"/>
                <a:cs typeface="Times New Roman" charset="0"/>
              </a:rPr>
              <a:t>-2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35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日本列島の地殻熱流量分布</a:t>
            </a:r>
            <a:endParaRPr kumimoji="1" lang="ja-JP" altLang="en-US" dirty="0"/>
          </a:p>
        </p:txBody>
      </p:sp>
      <p:pic>
        <p:nvPicPr>
          <p:cNvPr id="4" name="Picture 2" descr="C:\プロジェクト\熱流量\学会発表\200705\素材\結果\hfpointmap0705JPN10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764" y="2274248"/>
            <a:ext cx="4366412" cy="402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73" y="2148379"/>
            <a:ext cx="3347750" cy="435784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47924" y="1779047"/>
            <a:ext cx="432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/>
                <a:cs typeface="Times New Roman"/>
              </a:rPr>
              <a:t>Tanaka et al. (2004EPS)</a:t>
            </a:r>
            <a:r>
              <a:rPr kumimoji="1" lang="en-US" altLang="ja-JP" dirty="0">
                <a:latin typeface="Times New Roman"/>
                <a:cs typeface="Times New Roman"/>
              </a:rPr>
              <a:t> </a:t>
            </a:r>
            <a:r>
              <a:rPr kumimoji="1" lang="ja-JP" altLang="en-US" dirty="0" smtClean="0">
                <a:latin typeface="Times New Roman"/>
                <a:cs typeface="Times New Roman"/>
              </a:rPr>
              <a:t>によるコンパイル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7204" y="1786634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/>
                <a:cs typeface="Times New Roman"/>
              </a:rPr>
              <a:t>Matsumoto (2007) </a:t>
            </a:r>
            <a:r>
              <a:rPr kumimoji="1" lang="ja-JP" altLang="en-US" dirty="0" smtClean="0">
                <a:latin typeface="Times New Roman"/>
                <a:cs typeface="Times New Roman"/>
              </a:rPr>
              <a:t>によるコンパイル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014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052513"/>
            <a:ext cx="6048375" cy="4564062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1476375" y="5732463"/>
            <a:ext cx="691197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600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水深はプレートの年齢ｔの平方根に比例し、熱流量は</a:t>
            </a:r>
            <a:r>
              <a:rPr lang="en-US" altLang="ja-JP" sz="1600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t</a:t>
            </a:r>
            <a:r>
              <a:rPr lang="ja-JP" altLang="en-US" sz="1600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の平方根に逆比例する。</a:t>
            </a:r>
            <a:r>
              <a:rPr lang="en-US" altLang="ja-JP" sz="1600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   </a:t>
            </a:r>
          </a:p>
          <a:p>
            <a:pPr algn="l">
              <a:spcBef>
                <a:spcPct val="50000"/>
              </a:spcBef>
            </a:pPr>
            <a:r>
              <a:rPr lang="en-US" altLang="ja-JP" sz="1600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                     → </a:t>
            </a:r>
            <a:r>
              <a:rPr lang="ja-JP" altLang="en-US" sz="1600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プレートの冷却が関係している？</a:t>
            </a:r>
            <a:r>
              <a:rPr lang="en-US" altLang="ja-JP" sz="1600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     </a:t>
            </a:r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93874" y="260648"/>
            <a:ext cx="8074670" cy="922338"/>
          </a:xfrm>
        </p:spPr>
        <p:txBody>
          <a:bodyPr/>
          <a:lstStyle/>
          <a:p>
            <a:pPr algn="l"/>
            <a:r>
              <a:rPr lang="ja-JP" altLang="en-US" sz="3200" dirty="0">
                <a:ea typeface="HGP創英角ﾎﾟｯﾌﾟ体" charset="0"/>
                <a:cs typeface="HGP創英角ﾎﾟｯﾌﾟ体" charset="0"/>
              </a:rPr>
              <a:t>海洋プレートの冷却によるルートｔ則</a:t>
            </a:r>
            <a:r>
              <a:rPr lang="en-US" altLang="ja-JP" sz="3200" dirty="0">
                <a:ea typeface="HGP創英角ﾎﾟｯﾌﾟ体" charset="0"/>
                <a:cs typeface="HGP創英角ﾎﾟｯﾌﾟ体" charset="0"/>
              </a:rPr>
              <a:t/>
            </a:r>
            <a:br>
              <a:rPr lang="en-US" altLang="ja-JP" sz="3200" dirty="0">
                <a:ea typeface="HGP創英角ﾎﾟｯﾌﾟ体" charset="0"/>
                <a:cs typeface="HGP創英角ﾎﾟｯﾌﾟ体" charset="0"/>
              </a:rPr>
            </a:br>
            <a:r>
              <a:rPr lang="ja-JP" altLang="en-US" sz="3200" dirty="0">
                <a:ea typeface="HGP創英角ﾎﾟｯﾌﾟ体" charset="0"/>
                <a:cs typeface="HGP創英角ﾎﾟｯﾌﾟ体" charset="0"/>
              </a:rPr>
              <a:t>ープレートの年齢と水深・熱流量ー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13</a:t>
            </a:fld>
            <a:endParaRPr lang="en-US" altLang="ja-JP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35896" y="3356992"/>
            <a:ext cx="220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プレートの年齢（</a:t>
            </a:r>
            <a:r>
              <a:rPr kumimoji="1" lang="en-US" altLang="ja-JP" dirty="0" smtClean="0"/>
              <a:t>Ma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3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981075"/>
            <a:ext cx="7127875" cy="5551488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1537320" y="260648"/>
            <a:ext cx="778720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ja-JP" altLang="en-US" sz="32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  <a:t>海洋プレートの冷却によるルートｔ則</a:t>
            </a:r>
            <a:r>
              <a:rPr lang="en-US" altLang="ja-JP" sz="32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  <a:t/>
            </a:r>
            <a:br>
              <a:rPr lang="en-US" altLang="ja-JP" sz="32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</a:br>
            <a:r>
              <a:rPr lang="ja-JP" altLang="en-US" sz="32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  <a:t>ープレートの年齢とプレートの厚さー</a:t>
            </a: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504056" y="5733256"/>
            <a:ext cx="8100392" cy="784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>
                <a:ea typeface="HGP創英角ﾎﾟｯﾌﾟ体" charset="0"/>
                <a:cs typeface="HGP創英角ﾎﾟｯﾌﾟ体" charset="0"/>
              </a:rPr>
              <a:t>表面波の</a:t>
            </a:r>
            <a:r>
              <a:rPr lang="ja-JP" altLang="en-US" dirty="0" smtClean="0">
                <a:ea typeface="HGP創英角ﾎﾟｯﾌﾟ体" charset="0"/>
                <a:cs typeface="HGP創英角ﾎﾟｯﾌﾟ体" charset="0"/>
              </a:rPr>
              <a:t>解析から</a:t>
            </a:r>
            <a:r>
              <a:rPr lang="ja-JP" altLang="en-US" dirty="0">
                <a:ea typeface="HGP創英角ﾎﾟｯﾌﾟ体" charset="0"/>
                <a:cs typeface="HGP創英角ﾎﾟｯﾌﾟ体" charset="0"/>
              </a:rPr>
              <a:t>推定されたプレートの厚さ（海洋底から</a:t>
            </a:r>
            <a:r>
              <a:rPr lang="ja-JP" altLang="en-US" dirty="0" smtClean="0">
                <a:ea typeface="HGP創英角ﾎﾟｯﾌﾟ体" charset="0"/>
                <a:cs typeface="HGP創英角ﾎﾟｯﾌﾟ体" charset="0"/>
              </a:rPr>
              <a:t>低速度体まで</a:t>
            </a:r>
            <a:r>
              <a:rPr lang="ja-JP" altLang="en-US" dirty="0">
                <a:ea typeface="HGP創英角ﾎﾟｯﾌﾟ体" charset="0"/>
                <a:cs typeface="HGP創英角ﾎﾟｯﾌﾟ体" charset="0"/>
              </a:rPr>
              <a:t>の厚さ）</a:t>
            </a:r>
            <a:r>
              <a:rPr lang="en-US" altLang="ja-JP" dirty="0" smtClean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D</a:t>
            </a:r>
          </a:p>
          <a:p>
            <a:pPr>
              <a:spcBef>
                <a:spcPct val="50000"/>
              </a:spcBef>
            </a:pPr>
            <a:r>
              <a:rPr lang="ja-JP" altLang="en-US" dirty="0" smtClean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と</a:t>
            </a:r>
            <a:r>
              <a:rPr lang="ja-JP" altLang="en-US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年齢との間に</a:t>
            </a:r>
            <a:r>
              <a:rPr lang="ja-JP" altLang="en-US" dirty="0">
                <a:ea typeface="HGP創英角ﾎﾟｯﾌﾟ体" charset="0"/>
                <a:cs typeface="HGP創英角ﾎﾟｯﾌﾟ体" charset="0"/>
              </a:rPr>
              <a:t>は</a:t>
            </a:r>
            <a:r>
              <a:rPr lang="ja-JP" altLang="en-US" dirty="0" smtClean="0">
                <a:ea typeface="HGP創英角ﾎﾟｯﾌﾟ体" charset="0"/>
                <a:cs typeface="HGP創英角ﾎﾟｯﾌﾟ体" charset="0"/>
              </a:rPr>
              <a:t>、</a:t>
            </a:r>
            <a:r>
              <a:rPr lang="en-US" altLang="ja-JP" dirty="0" smtClean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D</a:t>
            </a:r>
            <a:r>
              <a:rPr lang="en-US" altLang="ja-JP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=7.5t</a:t>
            </a:r>
            <a:r>
              <a:rPr lang="en-US" altLang="ja-JP" baseline="30000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1/2 </a:t>
            </a:r>
            <a:r>
              <a:rPr lang="ja-JP" altLang="en-US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の関係がある。</a:t>
            </a:r>
            <a:endParaRPr lang="ja-JP" altLang="en-US" baseline="30000" dirty="0">
              <a:latin typeface="HGP創英角ﾎﾟｯﾌﾟ体" charset="0"/>
              <a:ea typeface="HGP創英角ﾎﾟｯﾌﾟ体" charset="0"/>
              <a:cs typeface="HGP創英角ﾎﾟｯﾌﾟ体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C8F7-9B8E-E942-B000-0A88A8DA4B85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2"/>
          <p:cNvPicPr>
            <a:picLocks noGrp="1" noChangeAspect="1"/>
          </p:cNvPicPr>
          <p:nvPr>
            <p:ph/>
          </p:nvPr>
        </p:nvPicPr>
        <p:blipFill>
          <a:blip r:embed="rId2"/>
          <a:srcRect t="-6638" b="-6638"/>
          <a:stretch>
            <a:fillRect/>
          </a:stretch>
        </p:blipFill>
        <p:spPr>
          <a:xfrm>
            <a:off x="395536" y="1196752"/>
            <a:ext cx="8229600" cy="5851525"/>
          </a:xfr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7320" y="260648"/>
            <a:ext cx="778720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ja-JP" altLang="en-US" sz="32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  <a:t>海洋プレートの冷却によるルートｔ則</a:t>
            </a:r>
            <a:r>
              <a:rPr lang="en-US" altLang="ja-JP" sz="32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  <a:t/>
            </a:r>
            <a:br>
              <a:rPr lang="en-US" altLang="ja-JP" sz="32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</a:br>
            <a:r>
              <a:rPr lang="ja-JP" altLang="en-US" sz="3200" dirty="0" smtClean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  <a:t>ー海洋プレート内での地震発生深さー</a:t>
            </a:r>
            <a:endParaRPr lang="ja-JP" altLang="en-US" sz="3200" dirty="0">
              <a:solidFill>
                <a:schemeClr val="tx2"/>
              </a:solidFill>
              <a:ea typeface="HGP創英角ﾎﾟｯﾌﾟ体" charset="0"/>
              <a:cs typeface="HGP創英角ﾎﾟｯﾌﾟ体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C8F7-9B8E-E942-B000-0A88A8DA4B85}" type="slidenum">
              <a:rPr lang="en-US" altLang="ja-JP" smtClean="0"/>
              <a:pPr/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5389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7320" y="260648"/>
            <a:ext cx="778720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ja-JP" altLang="en-US" sz="32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  <a:t>海洋プレートの冷却によるルートｔ則</a:t>
            </a:r>
            <a:r>
              <a:rPr lang="en-US" altLang="ja-JP" sz="32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  <a:t/>
            </a:r>
            <a:br>
              <a:rPr lang="en-US" altLang="ja-JP" sz="32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</a:br>
            <a:endParaRPr lang="ja-JP" altLang="en-US" sz="3200" dirty="0">
              <a:solidFill>
                <a:schemeClr val="tx2"/>
              </a:solidFill>
              <a:ea typeface="HGP創英角ﾎﾟｯﾌﾟ体" charset="0"/>
              <a:cs typeface="HGP創英角ﾎﾟｯﾌﾟ体" charset="0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1268761"/>
            <a:ext cx="8229600" cy="3024336"/>
          </a:xfrm>
        </p:spPr>
        <p:txBody>
          <a:bodyPr/>
          <a:lstStyle/>
          <a:p>
            <a:r>
              <a:rPr kumimoji="1" lang="ja-JP" altLang="en-US" dirty="0" smtClean="0"/>
              <a:t>海洋プレートの年齢に伴い、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1</a:t>
            </a:r>
            <a:r>
              <a:rPr lang="ja-JP" altLang="en-US" dirty="0" smtClean="0"/>
              <a:t>）海洋底は深くなる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）熱流量は小さくなる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）海洋プレートは厚くなる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4</a:t>
            </a:r>
            <a:r>
              <a:rPr lang="ja-JP" altLang="en-US" dirty="0" smtClean="0"/>
              <a:t>）地震の発生深さは深くなる</a:t>
            </a:r>
            <a:endParaRPr kumimoji="1" lang="ja-JP" altLang="en-US" dirty="0"/>
          </a:p>
        </p:txBody>
      </p:sp>
      <p:sp>
        <p:nvSpPr>
          <p:cNvPr id="5" name="コンテンツ プレースホルダー 1"/>
          <p:cNvSpPr txBox="1">
            <a:spLocks/>
          </p:cNvSpPr>
          <p:nvPr/>
        </p:nvSpPr>
        <p:spPr bwMode="auto">
          <a:xfrm>
            <a:off x="611560" y="5072789"/>
            <a:ext cx="8229600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dirty="0" smtClean="0"/>
              <a:t>上記</a:t>
            </a:r>
            <a:r>
              <a:rPr lang="en-US" altLang="ja-JP" dirty="0" smtClean="0"/>
              <a:t>4</a:t>
            </a:r>
            <a:r>
              <a:rPr lang="ja-JP" altLang="en-US" dirty="0" smtClean="0"/>
              <a:t>点の変化は全て、年齢</a:t>
            </a:r>
            <a:r>
              <a:rPr lang="en-US" altLang="ja-JP" dirty="0" smtClean="0"/>
              <a:t> </a:t>
            </a:r>
            <a:r>
              <a:rPr lang="en-US" altLang="ja-JP" i="1" dirty="0" smtClean="0"/>
              <a:t>t</a:t>
            </a:r>
            <a:r>
              <a:rPr lang="en-US" altLang="ja-JP" baseline="30000" dirty="0" smtClean="0"/>
              <a:t>1/2</a:t>
            </a:r>
            <a:r>
              <a:rPr lang="ja-JP" altLang="en-US" dirty="0" smtClean="0"/>
              <a:t>に依存する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→</a:t>
            </a:r>
            <a:r>
              <a:rPr lang="ja-JP" altLang="en-US" dirty="0" smtClean="0"/>
              <a:t>プレートの冷却によって説明できる？</a:t>
            </a:r>
            <a:endParaRPr lang="en-US" altLang="ja-JP" dirty="0" smtClean="0"/>
          </a:p>
        </p:txBody>
      </p:sp>
      <p:sp>
        <p:nvSpPr>
          <p:cNvPr id="6" name="正方形/長方形 5"/>
          <p:cNvSpPr/>
          <p:nvPr/>
        </p:nvSpPr>
        <p:spPr bwMode="auto">
          <a:xfrm>
            <a:off x="8388424" y="5775647"/>
            <a:ext cx="21602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C8F7-9B8E-E942-B000-0A88A8DA4B85}" type="slidenum">
              <a:rPr lang="en-US" altLang="ja-JP" smtClean="0"/>
              <a:pPr/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430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海洋プレートの厚さと年代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215" y="1762133"/>
            <a:ext cx="3919019" cy="304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270215" y="4650597"/>
            <a:ext cx="18261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Times New Roman" pitchFamily="18" charset="0"/>
                <a:cs typeface="Times New Roman" pitchFamily="18" charset="0"/>
              </a:rPr>
              <a:t>Adam and Vidal 2010 Science</a:t>
            </a:r>
            <a:endParaRPr kumimoji="1" lang="ja-JP" altLang="en-US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580112" y="2636912"/>
            <a:ext cx="2790702" cy="356260"/>
          </a:xfrm>
          <a:prstGeom prst="rect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86078" y="3122604"/>
            <a:ext cx="988071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マントル</a:t>
            </a:r>
            <a:endParaRPr kumimoji="1" lang="ja-JP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75821" y="2160502"/>
            <a:ext cx="877163" cy="369332"/>
          </a:xfrm>
          <a:prstGeom prst="rect">
            <a:avLst/>
          </a:prstGeom>
          <a:solidFill>
            <a:srgbClr val="9ED3D7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海洋底</a:t>
            </a:r>
            <a:endParaRPr kumimoji="1" lang="ja-JP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rot="5400000">
            <a:off x="5409371" y="3236616"/>
            <a:ext cx="119940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143490" y="299317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y+</a:t>
            </a:r>
            <a:r>
              <a:rPr kumimoji="1" lang="en-US" altLang="ja-JP" i="1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下矢印 10"/>
          <p:cNvSpPr/>
          <p:nvPr/>
        </p:nvSpPr>
        <p:spPr>
          <a:xfrm rot="10800000">
            <a:off x="6836917" y="3122604"/>
            <a:ext cx="332509" cy="476207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下矢印 11"/>
          <p:cNvSpPr/>
          <p:nvPr/>
        </p:nvSpPr>
        <p:spPr>
          <a:xfrm rot="10800000">
            <a:off x="6801288" y="2053627"/>
            <a:ext cx="332509" cy="476207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08281" y="226837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60220" y="2053627"/>
            <a:ext cx="57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23328" y="3307270"/>
            <a:ext cx="95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y+</a:t>
            </a:r>
            <a:r>
              <a:rPr kumimoji="1" lang="en-US" altLang="ja-JP" i="1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348935" y="3988112"/>
            <a:ext cx="433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y+</a:t>
            </a:r>
            <a:r>
              <a:rPr kumimoji="1" lang="en-US" altLang="ja-JP" i="1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-q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 :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ja-JP" altLang="en-US" dirty="0" smtClean="0">
                <a:latin typeface="Times New Roman" pitchFamily="18" charset="0"/>
                <a:cs typeface="Times New Roman" pitchFamily="18" charset="0"/>
              </a:rPr>
              <a:t>マントル⇒海底への熱移動</a:t>
            </a:r>
            <a:endParaRPr kumimoji="1" lang="en-US" altLang="ja-JP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cxnSp>
        <p:nvCxnSpPr>
          <p:cNvPr id="27" name="直線コネクタ 26"/>
          <p:cNvCxnSpPr/>
          <p:nvPr/>
        </p:nvCxnSpPr>
        <p:spPr>
          <a:xfrm rot="16200000" flipH="1">
            <a:off x="2450097" y="3567935"/>
            <a:ext cx="3478275" cy="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270219" y="5311979"/>
            <a:ext cx="39190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489226" y="5347150"/>
            <a:ext cx="4412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Times New Roman" pitchFamily="18" charset="0"/>
                <a:cs typeface="Times New Roman" pitchFamily="18" charset="0"/>
              </a:rPr>
              <a:t>プレート温度の時間当たりの</a:t>
            </a:r>
            <a:r>
              <a:rPr kumimoji="1" lang="ja-JP" altLang="en-US" dirty="0" smtClean="0">
                <a:latin typeface="Times New Roman" pitchFamily="18" charset="0"/>
                <a:cs typeface="Times New Roman" pitchFamily="18" charset="0"/>
              </a:rPr>
              <a:t>放熱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量</a:t>
            </a:r>
            <a:endParaRPr kumimoji="1" lang="en-US" altLang="ja-JP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ja-JP" altLang="en-US" dirty="0" smtClean="0"/>
              <a:t>比熱</a:t>
            </a:r>
            <a:r>
              <a:rPr kumimoji="1" lang="en-US" altLang="ja-JP" sz="1400" dirty="0"/>
              <a:t>(</a:t>
            </a:r>
            <a:r>
              <a:rPr kumimoji="1" lang="ja-JP" altLang="en-US" sz="1400" dirty="0"/>
              <a:t>ある質量を１℃上昇するためのエネルギー</a:t>
            </a:r>
            <a:r>
              <a:rPr kumimoji="1" lang="en-US" altLang="ja-JP" dirty="0"/>
              <a:t>)</a:t>
            </a:r>
            <a:r>
              <a:rPr kumimoji="1" lang="ja-JP" altLang="en-US" dirty="0"/>
              <a:t>を </a:t>
            </a:r>
            <a:r>
              <a:rPr kumimoji="1" lang="en-US" altLang="ja-JP" i="1" dirty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endParaRPr kumimoji="1" lang="en-US" altLang="ja-JP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1371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2370" y="4338970"/>
            <a:ext cx="3930732" cy="1061097"/>
          </a:xfrm>
          <a:prstGeom prst="rect">
            <a:avLst/>
          </a:prstGeom>
          <a:noFill/>
        </p:spPr>
      </p:pic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8830" y="4820757"/>
            <a:ext cx="1451535" cy="532842"/>
          </a:xfrm>
          <a:prstGeom prst="rect">
            <a:avLst/>
          </a:prstGeom>
          <a:noFill/>
        </p:spPr>
      </p:pic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2561" y="6012378"/>
            <a:ext cx="1074176" cy="556501"/>
          </a:xfrm>
          <a:prstGeom prst="rect">
            <a:avLst/>
          </a:prstGeom>
          <a:noFill/>
        </p:spPr>
      </p:pic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8667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94407" y="5738958"/>
            <a:ext cx="2696624" cy="768721"/>
          </a:xfrm>
          <a:prstGeom prst="rect">
            <a:avLst/>
          </a:prstGeom>
          <a:noFill/>
        </p:spPr>
      </p:pic>
      <p:sp>
        <p:nvSpPr>
          <p:cNvPr id="49" name="テキスト ボックス 48"/>
          <p:cNvSpPr txBox="1"/>
          <p:nvPr/>
        </p:nvSpPr>
        <p:spPr>
          <a:xfrm>
            <a:off x="351954" y="488352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プレート厚さ⇒冷却とともに増える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417214" y="1813226"/>
            <a:ext cx="553998" cy="19424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/>
              <a:t>熱伝導方程式</a:t>
            </a:r>
            <a:endParaRPr kumimoji="1" lang="ja-JP" altLang="en-US" sz="2400" dirty="0"/>
          </a:p>
        </p:txBody>
      </p:sp>
      <p:sp>
        <p:nvSpPr>
          <p:cNvPr id="40" name="正方形/長方形 39"/>
          <p:cNvSpPr/>
          <p:nvPr/>
        </p:nvSpPr>
        <p:spPr bwMode="auto">
          <a:xfrm>
            <a:off x="8028384" y="5775647"/>
            <a:ext cx="21602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908705" y="5703639"/>
            <a:ext cx="479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Times New Roman"/>
                <a:cs typeface="Times New Roman"/>
              </a:rPr>
              <a:t>K</a:t>
            </a:r>
            <a:endParaRPr kumimoji="1" lang="ja-JP" altLang="en-US" sz="2400" i="1" dirty="0">
              <a:latin typeface="Times New Roman"/>
              <a:cs typeface="Times New Roman"/>
            </a:endParaRP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5508104" y="5589240"/>
            <a:ext cx="3096344" cy="100811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>
          <a:xfrm>
            <a:off x="6758880" y="6245225"/>
            <a:ext cx="2133600" cy="476250"/>
          </a:xfrm>
        </p:spPr>
        <p:txBody>
          <a:bodyPr/>
          <a:lstStyle/>
          <a:p>
            <a:fld id="{44C859FB-C33A-1C45-98ED-98B9E7CBA079}" type="slidenum">
              <a:rPr lang="en-US" altLang="ja-JP" smtClean="0"/>
              <a:pPr/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710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熱伝導方程式を解く</a:t>
            </a:r>
            <a:endParaRPr kumimoji="1" lang="ja-JP" altLang="en-US" dirty="0"/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8369" y="2081357"/>
            <a:ext cx="2696624" cy="768721"/>
          </a:xfrm>
          <a:prstGeom prst="rect">
            <a:avLst/>
          </a:prstGeom>
          <a:noFill/>
        </p:spPr>
      </p:pic>
      <p:sp>
        <p:nvSpPr>
          <p:cNvPr id="5" name="右矢印 4"/>
          <p:cNvSpPr/>
          <p:nvPr/>
        </p:nvSpPr>
        <p:spPr>
          <a:xfrm>
            <a:off x="3889169" y="2185062"/>
            <a:ext cx="629392" cy="570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199" y="1935678"/>
            <a:ext cx="2543175" cy="914400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813764" y="4179527"/>
            <a:ext cx="1652177" cy="1689072"/>
          </a:xfrm>
          <a:custGeom>
            <a:avLst/>
            <a:gdLst>
              <a:gd name="connsiteX0" fmla="*/ 0 w 1652177"/>
              <a:gd name="connsiteY0" fmla="*/ 0 h 1960310"/>
              <a:gd name="connsiteX1" fmla="*/ 0 w 1652177"/>
              <a:gd name="connsiteY1" fmla="*/ 1960310 h 1960310"/>
              <a:gd name="connsiteX2" fmla="*/ 1652177 w 1652177"/>
              <a:gd name="connsiteY2" fmla="*/ 1960310 h 1960310"/>
              <a:gd name="connsiteX3" fmla="*/ 1652177 w 1652177"/>
              <a:gd name="connsiteY3" fmla="*/ 1960310 h 196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2177" h="1960310">
                <a:moveTo>
                  <a:pt x="0" y="0"/>
                </a:moveTo>
                <a:lnTo>
                  <a:pt x="0" y="1960310"/>
                </a:lnTo>
                <a:lnTo>
                  <a:pt x="1652177" y="1960310"/>
                </a:lnTo>
                <a:lnTo>
                  <a:pt x="1652177" y="1960310"/>
                </a:lnTo>
              </a:path>
            </a:pathLst>
          </a:cu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2852605" y="4179527"/>
            <a:ext cx="1652177" cy="1689072"/>
          </a:xfrm>
          <a:custGeom>
            <a:avLst/>
            <a:gdLst>
              <a:gd name="connsiteX0" fmla="*/ 0 w 1652177"/>
              <a:gd name="connsiteY0" fmla="*/ 0 h 1960310"/>
              <a:gd name="connsiteX1" fmla="*/ 0 w 1652177"/>
              <a:gd name="connsiteY1" fmla="*/ 1960310 h 1960310"/>
              <a:gd name="connsiteX2" fmla="*/ 1652177 w 1652177"/>
              <a:gd name="connsiteY2" fmla="*/ 1960310 h 1960310"/>
              <a:gd name="connsiteX3" fmla="*/ 1652177 w 1652177"/>
              <a:gd name="connsiteY3" fmla="*/ 1960310 h 196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2177" h="1960310">
                <a:moveTo>
                  <a:pt x="0" y="0"/>
                </a:moveTo>
                <a:lnTo>
                  <a:pt x="0" y="1960310"/>
                </a:lnTo>
                <a:lnTo>
                  <a:pt x="1652177" y="1960310"/>
                </a:lnTo>
                <a:lnTo>
                  <a:pt x="1652177" y="1960310"/>
                </a:lnTo>
              </a:path>
            </a:pathLst>
          </a:cu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>
            <a:off x="4765159" y="4179527"/>
            <a:ext cx="1652177" cy="1689072"/>
          </a:xfrm>
          <a:custGeom>
            <a:avLst/>
            <a:gdLst>
              <a:gd name="connsiteX0" fmla="*/ 0 w 1652177"/>
              <a:gd name="connsiteY0" fmla="*/ 0 h 1960310"/>
              <a:gd name="connsiteX1" fmla="*/ 0 w 1652177"/>
              <a:gd name="connsiteY1" fmla="*/ 1960310 h 1960310"/>
              <a:gd name="connsiteX2" fmla="*/ 1652177 w 1652177"/>
              <a:gd name="connsiteY2" fmla="*/ 1960310 h 1960310"/>
              <a:gd name="connsiteX3" fmla="*/ 1652177 w 1652177"/>
              <a:gd name="connsiteY3" fmla="*/ 1960310 h 196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2177" h="1960310">
                <a:moveTo>
                  <a:pt x="0" y="0"/>
                </a:moveTo>
                <a:lnTo>
                  <a:pt x="0" y="1960310"/>
                </a:lnTo>
                <a:lnTo>
                  <a:pt x="1652177" y="1960310"/>
                </a:lnTo>
                <a:lnTo>
                  <a:pt x="1652177" y="1960310"/>
                </a:lnTo>
              </a:path>
            </a:pathLst>
          </a:cu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6644" y="5363110"/>
            <a:ext cx="44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i="1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i="1" baseline="-25000" dirty="0">
              <a:latin typeface="Times New Roman"/>
              <a:cs typeface="Times New Roman"/>
            </a:endParaRPr>
          </a:p>
        </p:txBody>
      </p:sp>
      <p:cxnSp>
        <p:nvCxnSpPr>
          <p:cNvPr id="10" name="直線コネクタ 9"/>
          <p:cNvCxnSpPr>
            <a:stCxn id="8" idx="3"/>
          </p:cNvCxnSpPr>
          <p:nvPr/>
        </p:nvCxnSpPr>
        <p:spPr>
          <a:xfrm>
            <a:off x="908360" y="5547776"/>
            <a:ext cx="5508976" cy="12598"/>
          </a:xfrm>
          <a:prstGeom prst="line">
            <a:avLst/>
          </a:prstGeom>
          <a:ln w="6350" cmpd="sng">
            <a:solidFill>
              <a:schemeClr val="bg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2852605" y="4611042"/>
            <a:ext cx="0" cy="924674"/>
          </a:xfrm>
          <a:prstGeom prst="line">
            <a:avLst/>
          </a:prstGeom>
          <a:ln w="76200" cmpd="sng">
            <a:solidFill>
              <a:srgbClr val="5B9BD5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2613892" y="4611042"/>
            <a:ext cx="2387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529900" y="4611042"/>
            <a:ext cx="2387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フリーフォーム 16"/>
          <p:cNvSpPr/>
          <p:nvPr/>
        </p:nvSpPr>
        <p:spPr>
          <a:xfrm>
            <a:off x="4783916" y="4598713"/>
            <a:ext cx="1491892" cy="924674"/>
          </a:xfrm>
          <a:custGeom>
            <a:avLst/>
            <a:gdLst>
              <a:gd name="connsiteX0" fmla="*/ 0 w 1491892"/>
              <a:gd name="connsiteY0" fmla="*/ 0 h 924674"/>
              <a:gd name="connsiteX1" fmla="*/ 197275 w 1491892"/>
              <a:gd name="connsiteY1" fmla="*/ 345211 h 924674"/>
              <a:gd name="connsiteX2" fmla="*/ 431539 w 1491892"/>
              <a:gd name="connsiteY2" fmla="*/ 604120 h 924674"/>
              <a:gd name="connsiteX3" fmla="*/ 863078 w 1491892"/>
              <a:gd name="connsiteY3" fmla="*/ 789055 h 924674"/>
              <a:gd name="connsiteX4" fmla="*/ 1491892 w 1491892"/>
              <a:gd name="connsiteY4" fmla="*/ 924674 h 92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1892" h="924674">
                <a:moveTo>
                  <a:pt x="0" y="0"/>
                </a:moveTo>
                <a:cubicBezTo>
                  <a:pt x="62676" y="122262"/>
                  <a:pt x="125352" y="244524"/>
                  <a:pt x="197275" y="345211"/>
                </a:cubicBezTo>
                <a:cubicBezTo>
                  <a:pt x="269198" y="445898"/>
                  <a:pt x="320572" y="530146"/>
                  <a:pt x="431539" y="604120"/>
                </a:cubicBezTo>
                <a:cubicBezTo>
                  <a:pt x="542506" y="678094"/>
                  <a:pt x="686353" y="735629"/>
                  <a:pt x="863078" y="789055"/>
                </a:cubicBezTo>
                <a:cubicBezTo>
                  <a:pt x="1039804" y="842481"/>
                  <a:pt x="1491892" y="924674"/>
                  <a:pt x="1491892" y="924674"/>
                </a:cubicBezTo>
              </a:path>
            </a:pathLst>
          </a:custGeom>
          <a:ln>
            <a:solidFill>
              <a:srgbClr val="5B9B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17336" y="5659275"/>
            <a:ext cx="36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y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473637" y="5659275"/>
            <a:ext cx="36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y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428949" y="5671604"/>
            <a:ext cx="36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y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37178" y="3810195"/>
            <a:ext cx="37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700047" y="3814647"/>
            <a:ext cx="37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649591" y="3843757"/>
            <a:ext cx="37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354969" y="4331927"/>
            <a:ext cx="44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i="1" baseline="-25000" dirty="0" smtClean="0">
                <a:latin typeface="Times New Roman"/>
                <a:cs typeface="Times New Roman"/>
              </a:rPr>
              <a:t>0</a:t>
            </a:r>
            <a:endParaRPr kumimoji="1" lang="ja-JP" alt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19" name="フリーフォーム 18"/>
          <p:cNvSpPr/>
          <p:nvPr/>
        </p:nvSpPr>
        <p:spPr>
          <a:xfrm>
            <a:off x="4759257" y="5091872"/>
            <a:ext cx="1491891" cy="468502"/>
          </a:xfrm>
          <a:custGeom>
            <a:avLst/>
            <a:gdLst>
              <a:gd name="connsiteX0" fmla="*/ 0 w 1491891"/>
              <a:gd name="connsiteY0" fmla="*/ 0 h 468502"/>
              <a:gd name="connsiteX1" fmla="*/ 184945 w 1491891"/>
              <a:gd name="connsiteY1" fmla="*/ 209593 h 468502"/>
              <a:gd name="connsiteX2" fmla="*/ 567165 w 1491891"/>
              <a:gd name="connsiteY2" fmla="*/ 357541 h 468502"/>
              <a:gd name="connsiteX3" fmla="*/ 1060353 w 1491891"/>
              <a:gd name="connsiteY3" fmla="*/ 431515 h 468502"/>
              <a:gd name="connsiteX4" fmla="*/ 1491891 w 1491891"/>
              <a:gd name="connsiteY4" fmla="*/ 468502 h 46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1891" h="468502">
                <a:moveTo>
                  <a:pt x="0" y="0"/>
                </a:moveTo>
                <a:cubicBezTo>
                  <a:pt x="45209" y="75001"/>
                  <a:pt x="90418" y="150003"/>
                  <a:pt x="184945" y="209593"/>
                </a:cubicBezTo>
                <a:cubicBezTo>
                  <a:pt x="279473" y="269183"/>
                  <a:pt x="421264" y="320554"/>
                  <a:pt x="567165" y="357541"/>
                </a:cubicBezTo>
                <a:cubicBezTo>
                  <a:pt x="713066" y="394528"/>
                  <a:pt x="906232" y="413022"/>
                  <a:pt x="1060353" y="431515"/>
                </a:cubicBezTo>
                <a:cubicBezTo>
                  <a:pt x="1214474" y="450008"/>
                  <a:pt x="1491891" y="468502"/>
                  <a:pt x="1491891" y="468502"/>
                </a:cubicBezTo>
              </a:path>
            </a:pathLst>
          </a:custGeom>
          <a:ln>
            <a:solidFill>
              <a:srgbClr val="5B9B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 flipH="1">
            <a:off x="5061335" y="5116530"/>
            <a:ext cx="209604" cy="419186"/>
          </a:xfrm>
          <a:prstGeom prst="straightConnector1">
            <a:avLst/>
          </a:prstGeom>
          <a:ln>
            <a:solidFill>
              <a:srgbClr val="5B9BD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4226993" y="4352402"/>
            <a:ext cx="44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i="1" baseline="-25000" dirty="0" smtClean="0">
                <a:latin typeface="Times New Roman"/>
                <a:cs typeface="Times New Roman"/>
              </a:rPr>
              <a:t>0</a:t>
            </a:r>
            <a:endParaRPr kumimoji="1" lang="ja-JP" altLang="en-US" i="1" baseline="-25000" dirty="0">
              <a:latin typeface="Times New Roman"/>
              <a:cs typeface="Times New Roman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 flipH="1">
            <a:off x="4649591" y="4598713"/>
            <a:ext cx="19118" cy="92467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83" name="直線コネクタ 28682"/>
          <p:cNvCxnSpPr>
            <a:endCxn id="17" idx="1"/>
          </p:cNvCxnSpPr>
          <p:nvPr/>
        </p:nvCxnSpPr>
        <p:spPr>
          <a:xfrm flipV="1">
            <a:off x="4967037" y="4943924"/>
            <a:ext cx="14154" cy="55480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9" name="テキスト ボックス 28688"/>
          <p:cNvSpPr txBox="1"/>
          <p:nvPr/>
        </p:nvSpPr>
        <p:spPr>
          <a:xfrm>
            <a:off x="4273066" y="321786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長さに関する無次元量：</a:t>
            </a:r>
            <a:endParaRPr kumimoji="1" lang="ja-JP" altLang="en-US" dirty="0"/>
          </a:p>
        </p:txBody>
      </p:sp>
      <p:sp>
        <p:nvSpPr>
          <p:cNvPr id="28690" name="正方形/長方形 28689"/>
          <p:cNvSpPr/>
          <p:nvPr/>
        </p:nvSpPr>
        <p:spPr>
          <a:xfrm flipH="1">
            <a:off x="6516216" y="3121804"/>
            <a:ext cx="1202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i="1" dirty="0" err="1" smtClean="0">
                <a:latin typeface="Times New Roman"/>
                <a:ea typeface="Lucida Grande"/>
                <a:cs typeface="Times New Roman"/>
              </a:rPr>
              <a:t>η</a:t>
            </a:r>
            <a:r>
              <a:rPr lang="en-US" altLang="en-US" sz="2400" i="1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altLang="ja-JP" sz="2400" dirty="0" smtClean="0">
                <a:latin typeface="Lucida Grande"/>
                <a:ea typeface="Lucida Grande"/>
                <a:cs typeface="Lucida Grande"/>
              </a:rPr>
              <a:t>=</a:t>
            </a:r>
            <a:endParaRPr lang="ja-JP" altLang="en-US" sz="2400" dirty="0"/>
          </a:p>
        </p:txBody>
      </p:sp>
      <p:sp>
        <p:nvSpPr>
          <p:cNvPr id="28691" name="テキスト ボックス 28690"/>
          <p:cNvSpPr txBox="1"/>
          <p:nvPr/>
        </p:nvSpPr>
        <p:spPr>
          <a:xfrm>
            <a:off x="7655346" y="2959226"/>
            <a:ext cx="40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latin typeface="Times New Roman"/>
                <a:cs typeface="Times New Roman"/>
              </a:rPr>
              <a:t>y</a:t>
            </a:r>
            <a:endParaRPr kumimoji="1" lang="ja-JP" altLang="en-US" sz="2400" i="1" dirty="0">
              <a:latin typeface="Times New Roman"/>
              <a:cs typeface="Times New Roman"/>
            </a:endParaRPr>
          </a:p>
        </p:txBody>
      </p:sp>
      <p:cxnSp>
        <p:nvCxnSpPr>
          <p:cNvPr id="28693" name="直線コネクタ 28692"/>
          <p:cNvCxnSpPr/>
          <p:nvPr/>
        </p:nvCxnSpPr>
        <p:spPr>
          <a:xfrm>
            <a:off x="7441019" y="3420891"/>
            <a:ext cx="64730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7610466" y="3370535"/>
            <a:ext cx="609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Symbol" charset="2"/>
                <a:cs typeface="Symbol" charset="2"/>
              </a:rPr>
              <a:t>k</a:t>
            </a:r>
            <a:r>
              <a:rPr kumimoji="1" lang="en-US" altLang="ja-JP" sz="2400" i="1" dirty="0" smtClean="0">
                <a:latin typeface="Times New Roman"/>
                <a:cs typeface="Times New Roman"/>
              </a:rPr>
              <a:t> t</a:t>
            </a:r>
            <a:endParaRPr kumimoji="1" lang="ja-JP" altLang="en-US" sz="2400" i="1" dirty="0">
              <a:latin typeface="Symbol" charset="2"/>
              <a:cs typeface="Symbol" charset="2"/>
            </a:endParaRPr>
          </a:p>
        </p:txBody>
      </p:sp>
      <p:sp>
        <p:nvSpPr>
          <p:cNvPr id="28694" name="フリーフォーム 28693"/>
          <p:cNvSpPr/>
          <p:nvPr/>
        </p:nvSpPr>
        <p:spPr>
          <a:xfrm>
            <a:off x="7533494" y="3476775"/>
            <a:ext cx="554832" cy="332883"/>
          </a:xfrm>
          <a:custGeom>
            <a:avLst/>
            <a:gdLst>
              <a:gd name="connsiteX0" fmla="*/ 0 w 690462"/>
              <a:gd name="connsiteY0" fmla="*/ 172606 h 332883"/>
              <a:gd name="connsiteX1" fmla="*/ 49319 w 690462"/>
              <a:gd name="connsiteY1" fmla="*/ 73974 h 332883"/>
              <a:gd name="connsiteX2" fmla="*/ 98638 w 690462"/>
              <a:gd name="connsiteY2" fmla="*/ 332883 h 332883"/>
              <a:gd name="connsiteX3" fmla="*/ 160286 w 690462"/>
              <a:gd name="connsiteY3" fmla="*/ 0 h 332883"/>
              <a:gd name="connsiteX4" fmla="*/ 690462 w 690462"/>
              <a:gd name="connsiteY4" fmla="*/ 0 h 332883"/>
              <a:gd name="connsiteX5" fmla="*/ 690462 w 690462"/>
              <a:gd name="connsiteY5" fmla="*/ 0 h 33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0462" h="332883">
                <a:moveTo>
                  <a:pt x="0" y="172606"/>
                </a:moveTo>
                <a:lnTo>
                  <a:pt x="49319" y="73974"/>
                </a:lnTo>
                <a:lnTo>
                  <a:pt x="98638" y="332883"/>
                </a:lnTo>
                <a:lnTo>
                  <a:pt x="160286" y="0"/>
                </a:lnTo>
                <a:lnTo>
                  <a:pt x="690462" y="0"/>
                </a:lnTo>
                <a:lnTo>
                  <a:pt x="690462" y="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97" name="テキスト ボックス 28696"/>
          <p:cNvSpPr txBox="1"/>
          <p:nvPr/>
        </p:nvSpPr>
        <p:spPr>
          <a:xfrm>
            <a:off x="249287" y="321786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温度に関する無次元量：</a:t>
            </a:r>
            <a:endParaRPr kumimoji="1" lang="ja-JP" altLang="en-US" dirty="0"/>
          </a:p>
        </p:txBody>
      </p:sp>
      <p:sp>
        <p:nvSpPr>
          <p:cNvPr id="28698" name="テキスト ボックス 28697"/>
          <p:cNvSpPr txBox="1"/>
          <p:nvPr/>
        </p:nvSpPr>
        <p:spPr>
          <a:xfrm>
            <a:off x="7166594" y="38510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熱拡散距離</a:t>
            </a:r>
            <a:endParaRPr kumimoji="1" lang="ja-JP" altLang="en-US" dirty="0"/>
          </a:p>
        </p:txBody>
      </p:sp>
      <p:sp>
        <p:nvSpPr>
          <p:cNvPr id="28699" name="テキスト ボックス 28698"/>
          <p:cNvSpPr txBox="1"/>
          <p:nvPr/>
        </p:nvSpPr>
        <p:spPr>
          <a:xfrm>
            <a:off x="7289738" y="3445549"/>
            <a:ext cx="30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/>
                <a:cs typeface="Times New Roman"/>
              </a:rPr>
              <a:t>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13764" y="4297593"/>
            <a:ext cx="144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dirty="0" smtClean="0">
                <a:latin typeface="Times New Roman"/>
                <a:cs typeface="Times New Roman"/>
              </a:rPr>
              <a:t> =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baseline="-25000" dirty="0" smtClean="0">
                <a:latin typeface="Times New Roman"/>
                <a:cs typeface="Times New Roman"/>
              </a:rPr>
              <a:t>1</a:t>
            </a:r>
          </a:p>
          <a:p>
            <a:r>
              <a:rPr kumimoji="1" lang="en-US" altLang="ja-JP" dirty="0">
                <a:latin typeface="Times New Roman"/>
                <a:cs typeface="Times New Roman"/>
              </a:rPr>
              <a:t>@</a:t>
            </a:r>
            <a:r>
              <a:rPr kumimoji="1" lang="en-US" altLang="ja-JP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dirty="0" smtClean="0">
                <a:latin typeface="Times New Roman"/>
                <a:cs typeface="Times New Roman"/>
              </a:rPr>
              <a:t> = 0,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y</a:t>
            </a:r>
            <a:r>
              <a:rPr kumimoji="1" lang="en-US" altLang="ja-JP" dirty="0" smtClean="0">
                <a:latin typeface="Times New Roman"/>
                <a:cs typeface="Times New Roman"/>
              </a:rPr>
              <a:t> &gt;0 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973110" y="4299936"/>
            <a:ext cx="1467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dirty="0" smtClean="0">
                <a:latin typeface="Times New Roman"/>
                <a:cs typeface="Times New Roman"/>
              </a:rPr>
              <a:t> =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baseline="-25000" dirty="0">
                <a:latin typeface="Times New Roman"/>
                <a:cs typeface="Times New Roman"/>
              </a:rPr>
              <a:t>0</a:t>
            </a:r>
            <a:endParaRPr kumimoji="1" lang="en-US" altLang="ja-JP" baseline="-25000" dirty="0" smtClean="0">
              <a:latin typeface="Times New Roman"/>
              <a:cs typeface="Times New Roman"/>
            </a:endParaRPr>
          </a:p>
          <a:p>
            <a:r>
              <a:rPr kumimoji="1" lang="en-US" altLang="ja-JP" dirty="0">
                <a:latin typeface="Times New Roman"/>
                <a:cs typeface="Times New Roman"/>
              </a:rPr>
              <a:t>@</a:t>
            </a:r>
            <a:r>
              <a:rPr kumimoji="1" lang="en-US" altLang="ja-JP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y</a:t>
            </a:r>
            <a:r>
              <a:rPr kumimoji="1" lang="en-US" altLang="ja-JP" dirty="0" smtClean="0">
                <a:latin typeface="Times New Roman"/>
                <a:cs typeface="Times New Roman"/>
              </a:rPr>
              <a:t> = 0,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dirty="0" smtClean="0">
                <a:latin typeface="Times New Roman"/>
                <a:cs typeface="Times New Roman"/>
              </a:rPr>
              <a:t> &gt;0 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133225" y="4250620"/>
            <a:ext cx="155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dirty="0" smtClean="0">
                <a:latin typeface="Times New Roman"/>
                <a:cs typeface="Times New Roman"/>
              </a:rPr>
              <a:t> →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baseline="-25000" dirty="0" smtClean="0">
                <a:latin typeface="Times New Roman"/>
                <a:cs typeface="Times New Roman"/>
              </a:rPr>
              <a:t>1</a:t>
            </a:r>
          </a:p>
          <a:p>
            <a:r>
              <a:rPr kumimoji="1" lang="en-US" altLang="ja-JP" dirty="0" smtClean="0">
                <a:latin typeface="Times New Roman"/>
                <a:cs typeface="Times New Roman"/>
              </a:rPr>
              <a:t>as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y</a:t>
            </a:r>
            <a:r>
              <a:rPr kumimoji="1" lang="en-US" altLang="ja-JP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dirty="0">
                <a:latin typeface="Times New Roman"/>
                <a:cs typeface="Times New Roman"/>
              </a:rPr>
              <a:t>→</a:t>
            </a:r>
            <a:r>
              <a:rPr kumimoji="1" lang="en-US" altLang="ja-JP" dirty="0" smtClean="0">
                <a:latin typeface="Times New Roman"/>
                <a:cs typeface="Times New Roman"/>
              </a:rPr>
              <a:t> ∞,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dirty="0" smtClean="0">
                <a:latin typeface="Times New Roman"/>
                <a:cs typeface="Times New Roman"/>
              </a:rPr>
              <a:t> &gt;0 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302" y="3018772"/>
            <a:ext cx="1690473" cy="809522"/>
          </a:xfrm>
          <a:prstGeom prst="rect">
            <a:avLst/>
          </a:prstGeom>
        </p:spPr>
      </p:pic>
      <p:sp>
        <p:nvSpPr>
          <p:cNvPr id="44" name="正方形/長方形 43"/>
          <p:cNvSpPr/>
          <p:nvPr/>
        </p:nvSpPr>
        <p:spPr bwMode="auto">
          <a:xfrm>
            <a:off x="4932040" y="1916832"/>
            <a:ext cx="309634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正方形/長方形 44"/>
          <p:cNvSpPr/>
          <p:nvPr/>
        </p:nvSpPr>
        <p:spPr bwMode="auto">
          <a:xfrm>
            <a:off x="6804248" y="2996952"/>
            <a:ext cx="1656184" cy="8640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3203848" y="2103239"/>
            <a:ext cx="21602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084169" y="2031231"/>
            <a:ext cx="479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Times New Roman"/>
                <a:cs typeface="Times New Roman"/>
              </a:rPr>
              <a:t>K</a:t>
            </a:r>
            <a:endParaRPr kumimoji="1" lang="ja-JP" altLang="en-US" sz="2400" i="1" dirty="0">
              <a:latin typeface="Times New Roman"/>
              <a:cs typeface="Times New Roman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1595335" y="2319263"/>
            <a:ext cx="21602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475656" y="2247255"/>
            <a:ext cx="479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Times New Roman"/>
                <a:cs typeface="Times New Roman"/>
              </a:rPr>
              <a:t>K</a:t>
            </a:r>
            <a:endParaRPr kumimoji="1" lang="ja-JP" altLang="en-US" sz="2400" i="1" dirty="0">
              <a:latin typeface="Times New Roman"/>
              <a:cs typeface="Times New Roman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44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誤差関数と海洋底地温勾配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772816"/>
            <a:ext cx="4382434" cy="4536504"/>
          </a:xfrm>
          <a:prstGeom prst="rect">
            <a:avLst/>
          </a:prstGeom>
        </p:spPr>
      </p:pic>
      <p:pic>
        <p:nvPicPr>
          <p:cNvPr id="7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988840"/>
            <a:ext cx="4038600" cy="3300413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860032" y="573325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 = 60 </a:t>
            </a:r>
            <a:r>
              <a:rPr kumimoji="1" lang="en-US" altLang="ja-JP" dirty="0" err="1" smtClean="0"/>
              <a:t>Myr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 bwMode="auto">
          <a:xfrm>
            <a:off x="8172400" y="2132856"/>
            <a:ext cx="0" cy="25202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66FF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線矢印コネクタ 10"/>
          <p:cNvCxnSpPr/>
          <p:nvPr/>
        </p:nvCxnSpPr>
        <p:spPr bwMode="auto">
          <a:xfrm>
            <a:off x="8172400" y="4581128"/>
            <a:ext cx="0" cy="15841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テキスト ボックス 12"/>
          <p:cNvSpPr txBox="1"/>
          <p:nvPr/>
        </p:nvSpPr>
        <p:spPr>
          <a:xfrm>
            <a:off x="6556017" y="2780928"/>
            <a:ext cx="137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3366FF"/>
                </a:solidFill>
              </a:rPr>
              <a:t> </a:t>
            </a:r>
            <a:r>
              <a:rPr lang="ja-JP" altLang="en-US" dirty="0" smtClean="0">
                <a:solidFill>
                  <a:srgbClr val="3366FF"/>
                </a:solidFill>
              </a:rPr>
              <a:t>リソスフェア</a:t>
            </a:r>
            <a:endParaRPr lang="en-US" altLang="ja-JP" dirty="0" smtClean="0">
              <a:solidFill>
                <a:srgbClr val="3366FF"/>
              </a:solidFill>
            </a:endParaRPr>
          </a:p>
          <a:p>
            <a:r>
              <a:rPr lang="ja-JP" altLang="en-US" dirty="0" smtClean="0">
                <a:solidFill>
                  <a:srgbClr val="3366FF"/>
                </a:solidFill>
              </a:rPr>
              <a:t>（プレート）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44208" y="5291916"/>
            <a:ext cx="160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ja-JP" altLang="en-US" dirty="0" smtClean="0">
                <a:solidFill>
                  <a:srgbClr val="FF0000"/>
                </a:solidFill>
              </a:rPr>
              <a:t>アセノスフェア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2852936"/>
            <a:ext cx="2543175" cy="914400"/>
          </a:xfrm>
          <a:prstGeom prst="rect">
            <a:avLst/>
          </a:prstGeom>
          <a:noFill/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56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本日の流れ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海洋底の地形（年齢とともに変化）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熱流量とフーリエの法則</a:t>
            </a:r>
            <a:endParaRPr kumimoji="1" lang="en-US" altLang="ja-JP" dirty="0" smtClean="0"/>
          </a:p>
          <a:p>
            <a:r>
              <a:rPr lang="ja-JP" altLang="en-US" dirty="0" smtClean="0"/>
              <a:t>熱伝導方程式の解法とルート</a:t>
            </a:r>
            <a:r>
              <a:rPr lang="en-US" altLang="ja-JP" dirty="0" smtClean="0"/>
              <a:t>t</a:t>
            </a:r>
            <a:r>
              <a:rPr lang="ja-JP" altLang="en-US" dirty="0" smtClean="0"/>
              <a:t>則</a:t>
            </a:r>
            <a:endParaRPr lang="en-US" altLang="ja-JP" dirty="0" smtClean="0"/>
          </a:p>
          <a:p>
            <a:r>
              <a:rPr kumimoji="1" lang="ja-JP" altLang="en-US" dirty="0" smtClean="0"/>
              <a:t>ケルビン卿による地球の年代の推定</a:t>
            </a:r>
            <a:endParaRPr kumimoji="1" lang="en-US" altLang="ja-JP" dirty="0" smtClean="0"/>
          </a:p>
          <a:p>
            <a:r>
              <a:rPr kumimoji="1" lang="ja-JP" altLang="en-US" dirty="0" smtClean="0"/>
              <a:t>プレートテクトニクスの駆動力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176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2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95833"/>
            <a:ext cx="8720919" cy="114300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熱流量</a:t>
            </a:r>
            <a:r>
              <a:rPr lang="ja-JP" altLang="en-US" sz="3600" dirty="0" smtClean="0"/>
              <a:t>から推定する</a:t>
            </a:r>
            <a:r>
              <a:rPr kumimoji="1" lang="ja-JP" altLang="en-US" sz="3600" dirty="0" smtClean="0"/>
              <a:t>地球の年齢</a:t>
            </a:r>
            <a:endParaRPr kumimoji="1" lang="ja-JP" altLang="en-US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1938536"/>
            <a:ext cx="2895600" cy="914400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44119" y="3639816"/>
            <a:ext cx="1390650" cy="914400"/>
          </a:xfrm>
          <a:prstGeom prst="rect">
            <a:avLst/>
          </a:prstGeom>
          <a:noFill/>
        </p:spPr>
      </p:pic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76" y="3645024"/>
            <a:ext cx="1933575" cy="914400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5500048" y="39691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より</a:t>
            </a:r>
            <a:endParaRPr kumimoji="1" lang="ja-JP" altLang="en-US" dirty="0"/>
          </a:p>
        </p:txBody>
      </p:sp>
      <p:sp>
        <p:nvSpPr>
          <p:cNvPr id="9" name="右矢印 8"/>
          <p:cNvSpPr/>
          <p:nvPr/>
        </p:nvSpPr>
        <p:spPr>
          <a:xfrm>
            <a:off x="4039737" y="4774386"/>
            <a:ext cx="614150" cy="354842"/>
          </a:xfrm>
          <a:prstGeom prst="rightArrow">
            <a:avLst/>
          </a:prstGeom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8141" y="4472328"/>
            <a:ext cx="2276475" cy="914400"/>
          </a:xfrm>
          <a:prstGeom prst="rect">
            <a:avLst/>
          </a:prstGeom>
          <a:noFill/>
        </p:spPr>
      </p:pic>
      <p:sp>
        <p:nvSpPr>
          <p:cNvPr id="12" name="テキスト ボックス 11"/>
          <p:cNvSpPr txBox="1"/>
          <p:nvPr/>
        </p:nvSpPr>
        <p:spPr>
          <a:xfrm>
            <a:off x="6753085" y="5442284"/>
            <a:ext cx="106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Kkm</a:t>
            </a:r>
            <a:r>
              <a:rPr kumimoji="1" lang="en-US" altLang="ja-JP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endParaRPr kumimoji="1" lang="ja-JP" alt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5400000">
            <a:off x="5792571" y="5517285"/>
            <a:ext cx="261115" cy="1588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5260921" y="5626950"/>
            <a:ext cx="144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latin typeface="Symbol" pitchFamily="18" charset="2"/>
                <a:cs typeface="Times New Roman" pitchFamily="18" charset="0"/>
              </a:rPr>
              <a:t>κ</a:t>
            </a:r>
            <a:r>
              <a:rPr lang="en-US" altLang="ja-JP" i="1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kumimoji="1" lang="en-US" altLang="ja-JP" i="1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kumimoji="1" lang="en-US" altLang="ja-JP" baseline="30000" dirty="0" smtClean="0">
                <a:latin typeface="Times New Roman" pitchFamily="18" charset="0"/>
                <a:cs typeface="Times New Roman" pitchFamily="18" charset="0"/>
              </a:rPr>
              <a:t>-6 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1" lang="en-US" altLang="ja-JP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kumimoji="1" lang="en-US" altLang="ja-JP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endParaRPr kumimoji="1" lang="ja-JP" alt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7092280" y="4797152"/>
            <a:ext cx="695037" cy="154655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7787317" y="477438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2000K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46379" y="323678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熱流量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844119" y="323678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フーリエの法則</a:t>
            </a:r>
            <a:endParaRPr kumimoji="1" lang="ja-JP" altLang="en-US" dirty="0"/>
          </a:p>
        </p:txBody>
      </p:sp>
      <p:pic>
        <p:nvPicPr>
          <p:cNvPr id="7680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75" y="2319337"/>
            <a:ext cx="27622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テキスト ボックス 22"/>
          <p:cNvSpPr txBox="1"/>
          <p:nvPr/>
        </p:nvSpPr>
        <p:spPr>
          <a:xfrm>
            <a:off x="3779912" y="1420862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仮定：熱い地殻が冷えて現在の地球ができた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292690" y="63093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2878" y="5805264"/>
            <a:ext cx="333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ケルビン卿（ウィリアム・トムソン）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500581" y="1484784"/>
            <a:ext cx="40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K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4644008" y="3789040"/>
            <a:ext cx="216024" cy="5760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24329" y="3861048"/>
            <a:ext cx="479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Times New Roman"/>
                <a:cs typeface="Times New Roman"/>
              </a:rPr>
              <a:t>K</a:t>
            </a:r>
            <a:endParaRPr kumimoji="1" lang="ja-JP" altLang="en-US" sz="2400" i="1" dirty="0">
              <a:latin typeface="Times New Roman"/>
              <a:cs typeface="Times New Roman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6948264" y="3717032"/>
            <a:ext cx="21602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28585" y="3645024"/>
            <a:ext cx="479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Times New Roman"/>
                <a:cs typeface="Times New Roman"/>
              </a:rPr>
              <a:t>K</a:t>
            </a:r>
            <a:endParaRPr kumimoji="1" lang="ja-JP" altLang="en-US" sz="2400" i="1" dirty="0">
              <a:latin typeface="Times New Roman"/>
              <a:cs typeface="Times New Roman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14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熱流量から推定する地球の年齢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97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9" name="Oval 13"/>
          <p:cNvSpPr>
            <a:spLocks noChangeArrowheads="1"/>
          </p:cNvSpPr>
          <p:nvPr/>
        </p:nvSpPr>
        <p:spPr bwMode="auto">
          <a:xfrm>
            <a:off x="6227763" y="1628775"/>
            <a:ext cx="360362" cy="792163"/>
          </a:xfrm>
          <a:prstGeom prst="ellipse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1" name="Rectangle 25"/>
          <p:cNvSpPr>
            <a:spLocks noChangeArrowheads="1"/>
          </p:cNvSpPr>
          <p:nvPr/>
        </p:nvSpPr>
        <p:spPr bwMode="auto">
          <a:xfrm>
            <a:off x="5364163" y="1628775"/>
            <a:ext cx="1079500" cy="792163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0" name="Oval 24"/>
          <p:cNvSpPr>
            <a:spLocks noChangeArrowheads="1"/>
          </p:cNvSpPr>
          <p:nvPr/>
        </p:nvSpPr>
        <p:spPr bwMode="auto">
          <a:xfrm>
            <a:off x="5148263" y="1628775"/>
            <a:ext cx="360362" cy="792163"/>
          </a:xfrm>
          <a:prstGeom prst="ellipse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39" name="Rectangle 23"/>
          <p:cNvSpPr>
            <a:spLocks noChangeArrowheads="1"/>
          </p:cNvSpPr>
          <p:nvPr/>
        </p:nvSpPr>
        <p:spPr bwMode="auto">
          <a:xfrm>
            <a:off x="2916238" y="1628775"/>
            <a:ext cx="2447925" cy="792163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38" name="Oval 22"/>
          <p:cNvSpPr>
            <a:spLocks noChangeArrowheads="1"/>
          </p:cNvSpPr>
          <p:nvPr/>
        </p:nvSpPr>
        <p:spPr bwMode="auto">
          <a:xfrm>
            <a:off x="2700338" y="1628775"/>
            <a:ext cx="360362" cy="792163"/>
          </a:xfrm>
          <a:prstGeom prst="ellipse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67100" cy="777875"/>
          </a:xfrm>
        </p:spPr>
        <p:txBody>
          <a:bodyPr/>
          <a:lstStyle/>
          <a:p>
            <a:pPr algn="l"/>
            <a:r>
              <a:rPr lang="ja-JP" altLang="en-US" sz="2800">
                <a:ea typeface="HGP創英角ﾎﾟｯﾌﾟ体" charset="0"/>
                <a:cs typeface="HGP創英角ﾎﾟｯﾌﾟ体" charset="0"/>
              </a:rPr>
              <a:t>熱伝導方程式の導出</a:t>
            </a:r>
          </a:p>
        </p:txBody>
      </p:sp>
      <p:pic>
        <p:nvPicPr>
          <p:cNvPr id="8602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141663"/>
            <a:ext cx="7921625" cy="1582737"/>
          </a:xfrm>
          <a:noFill/>
          <a:ln/>
        </p:spPr>
      </p:pic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1979613" y="1628775"/>
            <a:ext cx="863600" cy="792163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28" name="Oval 12"/>
          <p:cNvSpPr>
            <a:spLocks noChangeArrowheads="1"/>
          </p:cNvSpPr>
          <p:nvPr/>
        </p:nvSpPr>
        <p:spPr bwMode="auto">
          <a:xfrm>
            <a:off x="1835150" y="1628775"/>
            <a:ext cx="360363" cy="79216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32" name="Line 16"/>
          <p:cNvSpPr>
            <a:spLocks noChangeShapeType="1"/>
          </p:cNvSpPr>
          <p:nvPr/>
        </p:nvSpPr>
        <p:spPr bwMode="auto">
          <a:xfrm>
            <a:off x="2051050" y="1628775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>
            <a:off x="1979613" y="2420938"/>
            <a:ext cx="43926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34" name="Line 18"/>
          <p:cNvSpPr>
            <a:spLocks noChangeShapeType="1"/>
          </p:cNvSpPr>
          <p:nvPr/>
        </p:nvSpPr>
        <p:spPr bwMode="auto">
          <a:xfrm flipH="1">
            <a:off x="1331913" y="2060575"/>
            <a:ext cx="647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6588125" y="2060575"/>
            <a:ext cx="720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7308850" y="1773238"/>
            <a:ext cx="36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i="1">
                <a:latin typeface="Times New Roman" charset="0"/>
              </a:rPr>
              <a:t>x</a:t>
            </a:r>
          </a:p>
        </p:txBody>
      </p:sp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2771775" y="2420938"/>
            <a:ext cx="36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i="1">
                <a:latin typeface="Times New Roman" charset="0"/>
              </a:rPr>
              <a:t>x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5076825" y="2492375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i="1">
                <a:latin typeface="Times New Roman" charset="0"/>
              </a:rPr>
              <a:t>x+</a:t>
            </a:r>
            <a:r>
              <a:rPr lang="en-US" altLang="ja-JP" sz="2400" i="1">
                <a:latin typeface="Symbol" charset="0"/>
              </a:rPr>
              <a:t>D</a:t>
            </a:r>
            <a:r>
              <a:rPr lang="en-US" altLang="ja-JP" sz="2400" i="1">
                <a:latin typeface="Times New Roman" charset="0"/>
              </a:rPr>
              <a:t>x</a:t>
            </a:r>
            <a:endParaRPr lang="en-US" altLang="ja-JP" sz="2400" i="1">
              <a:latin typeface="Symbol" charset="0"/>
            </a:endParaRPr>
          </a:p>
        </p:txBody>
      </p:sp>
      <p:sp>
        <p:nvSpPr>
          <p:cNvPr id="86045" name="Text Box 29"/>
          <p:cNvSpPr txBox="1">
            <a:spLocks noChangeArrowheads="1"/>
          </p:cNvSpPr>
          <p:nvPr/>
        </p:nvSpPr>
        <p:spPr bwMode="auto">
          <a:xfrm>
            <a:off x="1835150" y="1700213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latin typeface="Times New Roman" charset="0"/>
              </a:rPr>
              <a:t>A</a:t>
            </a:r>
          </a:p>
        </p:txBody>
      </p:sp>
      <p:pic>
        <p:nvPicPr>
          <p:cNvPr id="86049" name="Picture 3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4797425"/>
            <a:ext cx="4679950" cy="135572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763553" y="6309320"/>
            <a:ext cx="76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注意）このスライドと次のスライドでは、温度</a:t>
            </a:r>
            <a:r>
              <a:rPr kumimoji="1" lang="en-US" altLang="ja-JP" i="1" dirty="0" smtClean="0"/>
              <a:t>u</a:t>
            </a:r>
            <a:r>
              <a:rPr kumimoji="1" lang="ja-JP" altLang="en-US" dirty="0" smtClean="0"/>
              <a:t>で表される（それ以外は</a:t>
            </a:r>
            <a:r>
              <a:rPr kumimoji="1" lang="en-US" altLang="ja-JP" i="1" dirty="0" smtClean="0"/>
              <a:t>T</a:t>
            </a:r>
            <a:r>
              <a:rPr kumimoji="1" lang="ja-JP" altLang="en-US" dirty="0" smtClean="0"/>
              <a:t>である）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864D1-FA91-DF4B-BE81-DACE1C3AE92F}" type="slidenum">
              <a:rPr lang="en-US" altLang="ja-JP" smtClean="0"/>
              <a:pPr/>
              <a:t>23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6913563" cy="133985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73238"/>
            <a:ext cx="6989763" cy="97155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7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924175"/>
            <a:ext cx="6811963" cy="154781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00" name="Picture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846638"/>
            <a:ext cx="7812088" cy="1103312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D119C-70F9-7643-A7F8-B0203BBEC47F}" type="slidenum">
              <a:rPr lang="en-US" altLang="ja-JP" smtClean="0"/>
              <a:pPr/>
              <a:t>24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22" name="Rectangle 14"/>
          <p:cNvSpPr>
            <a:spLocks noGrp="1" noChangeArrowheads="1"/>
          </p:cNvSpPr>
          <p:nvPr>
            <p:ph type="title"/>
          </p:nvPr>
        </p:nvSpPr>
        <p:spPr>
          <a:xfrm>
            <a:off x="1475656" y="188640"/>
            <a:ext cx="4475163" cy="561975"/>
          </a:xfrm>
        </p:spPr>
        <p:txBody>
          <a:bodyPr/>
          <a:lstStyle/>
          <a:p>
            <a:pPr algn="l"/>
            <a:r>
              <a:rPr lang="en-US" altLang="ja-JP" sz="2800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1</a:t>
            </a:r>
            <a:r>
              <a:rPr lang="ja-JP" altLang="en-US" sz="2800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次元熱伝導方程式の解法</a:t>
            </a:r>
          </a:p>
        </p:txBody>
      </p:sp>
      <p:sp>
        <p:nvSpPr>
          <p:cNvPr id="94247" name="Rectangle 39"/>
          <p:cNvSpPr>
            <a:spLocks noChangeArrowheads="1"/>
          </p:cNvSpPr>
          <p:nvPr/>
        </p:nvSpPr>
        <p:spPr bwMode="auto">
          <a:xfrm>
            <a:off x="1692275" y="4221163"/>
            <a:ext cx="5688013" cy="2232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>
            <a:off x="2197100" y="4724400"/>
            <a:ext cx="16557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28" name="Line 20"/>
          <p:cNvSpPr>
            <a:spLocks noChangeShapeType="1"/>
          </p:cNvSpPr>
          <p:nvPr/>
        </p:nvSpPr>
        <p:spPr bwMode="auto">
          <a:xfrm>
            <a:off x="2413000" y="4724400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29" name="Line 21"/>
          <p:cNvSpPr>
            <a:spLocks noChangeShapeType="1"/>
          </p:cNvSpPr>
          <p:nvPr/>
        </p:nvSpPr>
        <p:spPr bwMode="auto">
          <a:xfrm>
            <a:off x="3421063" y="4724400"/>
            <a:ext cx="0" cy="1441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>
            <a:off x="5148263" y="4724400"/>
            <a:ext cx="16557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31" name="Line 23"/>
          <p:cNvSpPr>
            <a:spLocks noChangeShapeType="1"/>
          </p:cNvSpPr>
          <p:nvPr/>
        </p:nvSpPr>
        <p:spPr bwMode="auto">
          <a:xfrm>
            <a:off x="5364163" y="4724400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32" name="Line 24"/>
          <p:cNvSpPr>
            <a:spLocks noChangeShapeType="1"/>
          </p:cNvSpPr>
          <p:nvPr/>
        </p:nvSpPr>
        <p:spPr bwMode="auto">
          <a:xfrm>
            <a:off x="6372225" y="4724400"/>
            <a:ext cx="0" cy="14414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33" name="Line 25"/>
          <p:cNvSpPr>
            <a:spLocks noChangeShapeType="1"/>
          </p:cNvSpPr>
          <p:nvPr/>
        </p:nvSpPr>
        <p:spPr bwMode="auto">
          <a:xfrm>
            <a:off x="5724525" y="4724400"/>
            <a:ext cx="144463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34" name="Line 26"/>
          <p:cNvSpPr>
            <a:spLocks noChangeShapeType="1"/>
          </p:cNvSpPr>
          <p:nvPr/>
        </p:nvSpPr>
        <p:spPr bwMode="auto">
          <a:xfrm>
            <a:off x="5868988" y="4868863"/>
            <a:ext cx="144462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35" name="Line 27"/>
          <p:cNvSpPr>
            <a:spLocks noChangeShapeType="1"/>
          </p:cNvSpPr>
          <p:nvPr/>
        </p:nvSpPr>
        <p:spPr bwMode="auto">
          <a:xfrm>
            <a:off x="6013450" y="5084763"/>
            <a:ext cx="142875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36" name="Line 28"/>
          <p:cNvSpPr>
            <a:spLocks noChangeShapeType="1"/>
          </p:cNvSpPr>
          <p:nvPr/>
        </p:nvSpPr>
        <p:spPr bwMode="auto">
          <a:xfrm>
            <a:off x="6156325" y="5445125"/>
            <a:ext cx="73025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37" name="Line 29"/>
          <p:cNvSpPr>
            <a:spLocks noChangeShapeType="1"/>
          </p:cNvSpPr>
          <p:nvPr/>
        </p:nvSpPr>
        <p:spPr bwMode="auto">
          <a:xfrm>
            <a:off x="6228184" y="5805264"/>
            <a:ext cx="72008" cy="43204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38" name="Rectangle 30"/>
          <p:cNvSpPr>
            <a:spLocks noChangeArrowheads="1"/>
          </p:cNvSpPr>
          <p:nvPr/>
        </p:nvSpPr>
        <p:spPr bwMode="auto">
          <a:xfrm>
            <a:off x="5435600" y="6165850"/>
            <a:ext cx="288925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39" name="Text Box 31"/>
          <p:cNvSpPr txBox="1">
            <a:spLocks noChangeArrowheads="1"/>
          </p:cNvSpPr>
          <p:nvPr/>
        </p:nvSpPr>
        <p:spPr bwMode="auto">
          <a:xfrm>
            <a:off x="3205163" y="4292600"/>
            <a:ext cx="4349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i="1">
                <a:latin typeface="Times New Roman" charset="0"/>
              </a:rPr>
              <a:t>T</a:t>
            </a:r>
            <a:r>
              <a:rPr lang="en-US" altLang="ja-JP" sz="2200" baseline="-25000">
                <a:latin typeface="Times New Roman" charset="0"/>
              </a:rPr>
              <a:t>0</a:t>
            </a:r>
          </a:p>
        </p:txBody>
      </p:sp>
      <p:sp>
        <p:nvSpPr>
          <p:cNvPr id="94240" name="Text Box 32"/>
          <p:cNvSpPr txBox="1">
            <a:spLocks noChangeArrowheads="1"/>
          </p:cNvSpPr>
          <p:nvPr/>
        </p:nvSpPr>
        <p:spPr bwMode="auto">
          <a:xfrm>
            <a:off x="6156325" y="4292600"/>
            <a:ext cx="4349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i="1">
                <a:latin typeface="Times New Roman" charset="0"/>
              </a:rPr>
              <a:t>T</a:t>
            </a:r>
            <a:r>
              <a:rPr lang="en-US" altLang="ja-JP" sz="2200" baseline="-25000">
                <a:latin typeface="Times New Roman" charset="0"/>
              </a:rPr>
              <a:t>0</a:t>
            </a:r>
          </a:p>
        </p:txBody>
      </p:sp>
      <p:sp>
        <p:nvSpPr>
          <p:cNvPr id="94241" name="Text Box 33"/>
          <p:cNvSpPr txBox="1">
            <a:spLocks noChangeArrowheads="1"/>
          </p:cNvSpPr>
          <p:nvPr/>
        </p:nvSpPr>
        <p:spPr bwMode="auto">
          <a:xfrm>
            <a:off x="5524500" y="4292600"/>
            <a:ext cx="4143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i="1">
                <a:latin typeface="Times New Roman" charset="0"/>
              </a:rPr>
              <a:t>T</a:t>
            </a:r>
            <a:r>
              <a:rPr lang="en-US" altLang="ja-JP" sz="2200" i="1" baseline="-25000">
                <a:latin typeface="Times New Roman" charset="0"/>
              </a:rPr>
              <a:t>s</a:t>
            </a: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5724525" y="4724400"/>
            <a:ext cx="360363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>
            <a:off x="6084888" y="4797425"/>
            <a:ext cx="144462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6229350" y="4941888"/>
            <a:ext cx="71438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 flipH="1">
            <a:off x="6012160" y="4941888"/>
            <a:ext cx="1444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48" name="Line 40"/>
          <p:cNvSpPr>
            <a:spLocks noChangeShapeType="1"/>
          </p:cNvSpPr>
          <p:nvPr/>
        </p:nvSpPr>
        <p:spPr bwMode="auto">
          <a:xfrm>
            <a:off x="5364163" y="645318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49" name="Rectangle 41"/>
          <p:cNvSpPr>
            <a:spLocks noChangeArrowheads="1"/>
          </p:cNvSpPr>
          <p:nvPr/>
        </p:nvSpPr>
        <p:spPr bwMode="auto">
          <a:xfrm>
            <a:off x="5364163" y="6453188"/>
            <a:ext cx="431800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>
            <a:off x="5292725" y="645318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94254" name="Object 4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806518"/>
              </p:ext>
            </p:extLst>
          </p:nvPr>
        </p:nvGraphicFramePr>
        <p:xfrm>
          <a:off x="1436935" y="981075"/>
          <a:ext cx="8175625" cy="311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20" name="文書" r:id="rId3" imgW="5397500" imgH="2057400" progId="Word.Document.8">
                  <p:embed/>
                </p:oleObj>
              </mc:Choice>
              <mc:Fallback>
                <p:oleObj name="文書" r:id="rId3" imgW="5397500" imgH="2057400" progId="Word.Document.8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935" y="981075"/>
                        <a:ext cx="8175625" cy="311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25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960056"/>
              </p:ext>
            </p:extLst>
          </p:nvPr>
        </p:nvGraphicFramePr>
        <p:xfrm>
          <a:off x="1403350" y="1052513"/>
          <a:ext cx="9756775" cy="743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91" name="文書" r:id="rId3" imgW="5394600" imgH="4107848" progId="Word.Document.8">
                  <p:embed/>
                </p:oleObj>
              </mc:Choice>
              <mc:Fallback>
                <p:oleObj name="文書" r:id="rId3" imgW="5394600" imgH="4107848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052513"/>
                        <a:ext cx="9756775" cy="743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7" name="Rectangle 7"/>
          <p:cNvSpPr>
            <a:spLocks noGrp="1" noChangeArrowheads="1"/>
          </p:cNvSpPr>
          <p:nvPr>
            <p:ph type="title"/>
          </p:nvPr>
        </p:nvSpPr>
        <p:spPr>
          <a:xfrm>
            <a:off x="395536" y="274638"/>
            <a:ext cx="6707088" cy="418058"/>
          </a:xfrm>
          <a:noFill/>
          <a:ln/>
        </p:spPr>
        <p:txBody>
          <a:bodyPr/>
          <a:lstStyle/>
          <a:p>
            <a:r>
              <a:rPr lang="en-US" altLang="ja-JP" sz="2400" i="1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T</a:t>
            </a:r>
            <a:r>
              <a:rPr lang="ja-JP" altLang="en-US" sz="2400" dirty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の変数</a:t>
            </a:r>
            <a:r>
              <a:rPr lang="ja-JP" altLang="en-US" sz="2400" dirty="0" smtClean="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変換（無次元化により変数を減らす）</a:t>
            </a:r>
            <a:endParaRPr lang="ja-JP" altLang="en-US" sz="2400" dirty="0">
              <a:latin typeface="HGP創英角ﾎﾟｯﾌﾟ体" charset="0"/>
              <a:ea typeface="HGP創英角ﾎﾟｯﾌﾟ体" charset="0"/>
              <a:cs typeface="HGP創英角ﾎﾟｯﾌﾟ体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26</a:t>
            </a:fld>
            <a:endParaRPr lang="en-US" altLang="ja-JP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97372" y="5661248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Times New Roman"/>
                <a:ea typeface="ＭＳ 明朝"/>
                <a:cs typeface="Times New Roman"/>
              </a:rPr>
              <a:t>（</a:t>
            </a:r>
            <a:r>
              <a:rPr kumimoji="1" lang="en-US" altLang="ja-JP" dirty="0" smtClean="0">
                <a:latin typeface="Times New Roman"/>
                <a:ea typeface="ＭＳ 明朝"/>
                <a:cs typeface="Times New Roman"/>
              </a:rPr>
              <a:t>5</a:t>
            </a:r>
            <a:r>
              <a:rPr kumimoji="1" lang="ja-JP" altLang="en-US" dirty="0" smtClean="0">
                <a:latin typeface="Times New Roman"/>
                <a:ea typeface="ＭＳ 明朝"/>
                <a:cs typeface="Times New Roman"/>
              </a:rPr>
              <a:t>）の条件は前頁（</a:t>
            </a:r>
            <a:r>
              <a:rPr kumimoji="1" lang="en-US" altLang="ja-JP" dirty="0" smtClean="0">
                <a:latin typeface="Times New Roman"/>
                <a:ea typeface="ＭＳ 明朝"/>
                <a:cs typeface="Times New Roman"/>
              </a:rPr>
              <a:t>2</a:t>
            </a:r>
            <a:r>
              <a:rPr kumimoji="1" lang="ja-JP" altLang="en-US" dirty="0" smtClean="0">
                <a:latin typeface="Times New Roman"/>
                <a:ea typeface="ＭＳ 明朝"/>
                <a:cs typeface="Times New Roman"/>
              </a:rPr>
              <a:t>）の条件と等しい</a:t>
            </a:r>
            <a:endParaRPr kumimoji="1" lang="ja-JP" altLang="en-US" dirty="0">
              <a:latin typeface="Times New Roman"/>
              <a:ea typeface="ＭＳ 明朝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7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260350"/>
            <a:ext cx="4824412" cy="792163"/>
          </a:xfrm>
          <a:noFill/>
          <a:ln/>
        </p:spPr>
        <p:txBody>
          <a:bodyPr/>
          <a:lstStyle/>
          <a:p>
            <a:r>
              <a:rPr lang="ja-JP" altLang="en-US" sz="240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時間</a:t>
            </a:r>
            <a:r>
              <a:rPr lang="ja-JP" altLang="en-US" sz="2400" i="1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ｔ</a:t>
            </a:r>
            <a:r>
              <a:rPr lang="ja-JP" altLang="en-US" sz="240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と空間</a:t>
            </a:r>
            <a:r>
              <a:rPr lang="ja-JP" altLang="en-US" sz="2400" i="1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ｙ</a:t>
            </a:r>
            <a:r>
              <a:rPr lang="ja-JP" altLang="en-US" sz="240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の相似変数</a:t>
            </a:r>
            <a:r>
              <a:rPr lang="en-US" altLang="ja-JP" sz="2400" b="1" i="1">
                <a:latin typeface="Symbol" charset="0"/>
                <a:ea typeface="HGP創英角ﾎﾟｯﾌﾟ体" charset="0"/>
                <a:cs typeface="HGP創英角ﾎﾟｯﾌﾟ体" charset="0"/>
              </a:rPr>
              <a:t>h</a:t>
            </a:r>
            <a:r>
              <a:rPr lang="ja-JP" altLang="en-US" sz="240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の導入</a:t>
            </a:r>
          </a:p>
        </p:txBody>
      </p:sp>
      <p:graphicFrame>
        <p:nvGraphicFramePr>
          <p:cNvPr id="105481" name="Object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1785"/>
              </p:ext>
            </p:extLst>
          </p:nvPr>
        </p:nvGraphicFramePr>
        <p:xfrm>
          <a:off x="1116013" y="1045914"/>
          <a:ext cx="9120187" cy="655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6" name="文書" r:id="rId3" imgW="5394600" imgH="3879434" progId="Word.Document.8">
                  <p:embed/>
                </p:oleObj>
              </mc:Choice>
              <mc:Fallback>
                <p:oleObj name="文書" r:id="rId3" imgW="5394600" imgH="3879434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045914"/>
                        <a:ext cx="9120187" cy="655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27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6" name="Rectangle 1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835525" cy="490537"/>
          </a:xfrm>
        </p:spPr>
        <p:txBody>
          <a:bodyPr/>
          <a:lstStyle/>
          <a:p>
            <a:r>
              <a:rPr lang="en-US" altLang="ja-JP" sz="2400" b="1" i="1">
                <a:latin typeface="Symbol" charset="0"/>
                <a:ea typeface="HGP創英角ﾎﾟｯﾌﾟ体" charset="0"/>
                <a:cs typeface="HGP創英角ﾎﾟｯﾌﾟ体" charset="0"/>
              </a:rPr>
              <a:t>h</a:t>
            </a:r>
            <a:r>
              <a:rPr lang="ja-JP" altLang="en-US" sz="240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を用いた熱伝導方程式の書き換え</a:t>
            </a:r>
          </a:p>
        </p:txBody>
      </p:sp>
      <p:graphicFrame>
        <p:nvGraphicFramePr>
          <p:cNvPr id="100388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900113" y="1125538"/>
          <a:ext cx="10009187" cy="465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57" name="文書" r:id="rId3" imgW="5394600" imgH="2512190" progId="Word.Document.8">
                  <p:embed/>
                </p:oleObj>
              </mc:Choice>
              <mc:Fallback>
                <p:oleObj name="文書" r:id="rId3" imgW="5394600" imgH="2512190" progId="Word.Document.8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125538"/>
                        <a:ext cx="10009187" cy="465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28</a:t>
            </a:fld>
            <a:endParaRPr lang="en-US" altLang="ja-JP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537187"/>
              </p:ext>
            </p:extLst>
          </p:nvPr>
        </p:nvGraphicFramePr>
        <p:xfrm>
          <a:off x="6979814" y="1017737"/>
          <a:ext cx="9761538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58" name="文書" r:id="rId5" imgW="5397500" imgH="457200" progId="Word.Document.8">
                  <p:embed/>
                </p:oleObj>
              </mc:Choice>
              <mc:Fallback>
                <p:oleObj name="文書" r:id="rId5" imgW="5397500" imgH="457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9814" y="1017737"/>
                        <a:ext cx="9761538" cy="82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386013" cy="633412"/>
          </a:xfrm>
        </p:spPr>
        <p:txBody>
          <a:bodyPr/>
          <a:lstStyle/>
          <a:p>
            <a:r>
              <a:rPr lang="ja-JP" altLang="en-US" sz="240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式</a:t>
            </a:r>
            <a:r>
              <a:rPr lang="en-US" altLang="ja-JP" sz="240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(9)</a:t>
            </a:r>
            <a:r>
              <a:rPr lang="ja-JP" altLang="en-US" sz="2400">
                <a:latin typeface="HGP創英角ﾎﾟｯﾌﾟ体" charset="0"/>
                <a:ea typeface="HGP創英角ﾎﾟｯﾌﾟ体" charset="0"/>
                <a:cs typeface="HGP創英角ﾎﾟｯﾌﾟ体" charset="0"/>
              </a:rPr>
              <a:t>を解く</a:t>
            </a:r>
          </a:p>
        </p:txBody>
      </p:sp>
      <p:graphicFrame>
        <p:nvGraphicFramePr>
          <p:cNvPr id="111623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1912938" y="1052513"/>
          <a:ext cx="9355137" cy="514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89" name="文書" r:id="rId3" imgW="5394600" imgH="2969017" progId="Word.Document.8">
                  <p:embed/>
                </p:oleObj>
              </mc:Choice>
              <mc:Fallback>
                <p:oleObj name="文書" r:id="rId3" imgW="5394600" imgH="2969017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938" y="1052513"/>
                        <a:ext cx="9355137" cy="514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29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5192" y="-162272"/>
            <a:ext cx="8579296" cy="1143000"/>
          </a:xfrm>
        </p:spPr>
        <p:txBody>
          <a:bodyPr/>
          <a:lstStyle/>
          <a:p>
            <a:r>
              <a:rPr lang="ja-JP" altLang="en-US" sz="2800" dirty="0" smtClean="0">
                <a:ea typeface="HGP創英角ﾎﾟｯﾌﾟ体" charset="0"/>
                <a:cs typeface="HGP創英角ﾎﾟｯﾌﾟ体" charset="0"/>
              </a:rPr>
              <a:t>なぜ海底</a:t>
            </a:r>
            <a:r>
              <a:rPr lang="ja-JP" altLang="en-US" sz="2800" dirty="0">
                <a:ea typeface="HGP創英角ﾎﾟｯﾌﾟ体" charset="0"/>
                <a:cs typeface="HGP創英角ﾎﾟｯﾌﾟ体" charset="0"/>
              </a:rPr>
              <a:t>は海嶺軸から遠ざかるに</a:t>
            </a:r>
            <a:r>
              <a:rPr lang="ja-JP" altLang="en-US" sz="2800" dirty="0" smtClean="0">
                <a:ea typeface="HGP創英角ﾎﾟｯﾌﾟ体" charset="0"/>
                <a:cs typeface="HGP創英角ﾎﾟｯﾌﾟ体" charset="0"/>
              </a:rPr>
              <a:t>つれ深くなるのか？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bathymetr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" y="833895"/>
            <a:ext cx="9000490" cy="6000328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864D1-FA91-DF4B-BE81-DACE1C3AE92F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02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95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1758950" y="692150"/>
          <a:ext cx="9509125" cy="563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9" name="文書" r:id="rId3" imgW="5394600" imgH="3197431" progId="Word.Document.8">
                  <p:embed/>
                </p:oleObj>
              </mc:Choice>
              <mc:Fallback>
                <p:oleObj name="文書" r:id="rId3" imgW="5394600" imgH="3197431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950" y="692150"/>
                        <a:ext cx="9509125" cy="5635625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30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314575" cy="633412"/>
          </a:xfrm>
        </p:spPr>
        <p:txBody>
          <a:bodyPr/>
          <a:lstStyle/>
          <a:p>
            <a:r>
              <a:rPr lang="ja-JP" altLang="en-US" sz="2400">
                <a:ea typeface="HGP創英角ﾎﾟｯﾌﾟ体" charset="0"/>
                <a:cs typeface="HGP創英角ﾎﾟｯﾌﾟ体" charset="0"/>
              </a:rPr>
              <a:t>誤差関数</a:t>
            </a:r>
          </a:p>
        </p:txBody>
      </p:sp>
      <p:graphicFrame>
        <p:nvGraphicFramePr>
          <p:cNvPr id="116740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488917"/>
              </p:ext>
            </p:extLst>
          </p:nvPr>
        </p:nvGraphicFramePr>
        <p:xfrm>
          <a:off x="1778000" y="1063625"/>
          <a:ext cx="8894763" cy="526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6" name="Document" r:id="rId3" imgW="5448983" imgH="3226957" progId="Word.Document.8">
                  <p:embed/>
                </p:oleObj>
              </mc:Choice>
              <mc:Fallback>
                <p:oleObj name="Document" r:id="rId3" imgW="5448983" imgH="3226957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0" y="1063625"/>
                        <a:ext cx="8894763" cy="526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31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8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385854"/>
              </p:ext>
            </p:extLst>
          </p:nvPr>
        </p:nvGraphicFramePr>
        <p:xfrm>
          <a:off x="830263" y="765175"/>
          <a:ext cx="9745662" cy="536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4" name="文書" r:id="rId3" imgW="5397500" imgH="2971800" progId="Word.Document.8">
                  <p:embed/>
                </p:oleObj>
              </mc:Choice>
              <mc:Fallback>
                <p:oleObj name="文書" r:id="rId3" imgW="5397500" imgH="29718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3" y="765175"/>
                        <a:ext cx="9745662" cy="536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32</a:t>
            </a:fld>
            <a:endParaRPr lang="en-US" altLang="ja-JP"/>
          </a:p>
        </p:txBody>
      </p:sp>
      <p:cxnSp>
        <p:nvCxnSpPr>
          <p:cNvPr id="4" name="直線コネクタ 3"/>
          <p:cNvCxnSpPr/>
          <p:nvPr/>
        </p:nvCxnSpPr>
        <p:spPr bwMode="auto">
          <a:xfrm flipH="1">
            <a:off x="3059832" y="2636912"/>
            <a:ext cx="4320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251200" cy="561975"/>
          </a:xfrm>
        </p:spPr>
        <p:txBody>
          <a:bodyPr/>
          <a:lstStyle/>
          <a:p>
            <a:r>
              <a:rPr lang="ja-JP" altLang="en-US" sz="2400">
                <a:ea typeface="HGP創英角ﾎﾟｯﾌﾟ体" charset="0"/>
                <a:cs typeface="HGP創英角ﾎﾟｯﾌﾟ体" charset="0"/>
              </a:rPr>
              <a:t>海洋性プレートの冷却</a:t>
            </a:r>
          </a:p>
        </p:txBody>
      </p:sp>
      <p:graphicFrame>
        <p:nvGraphicFramePr>
          <p:cNvPr id="12083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042988" y="1125538"/>
          <a:ext cx="10042525" cy="510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1" name="文書" r:id="rId3" imgW="5394600" imgH="2740604" progId="Word.Document.8">
                  <p:embed/>
                </p:oleObj>
              </mc:Choice>
              <mc:Fallback>
                <p:oleObj name="文書" r:id="rId3" imgW="5394600" imgH="2740604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125538"/>
                        <a:ext cx="10042525" cy="5100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33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331913" y="549275"/>
          <a:ext cx="9866312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3" name="文書" r:id="rId3" imgW="5394600" imgH="1370122" progId="Word.Document.8">
                  <p:embed/>
                </p:oleObj>
              </mc:Choice>
              <mc:Fallback>
                <p:oleObj name="文書" r:id="rId3" imgW="5394600" imgH="137012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549275"/>
                        <a:ext cx="9866312" cy="250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998" y="3429000"/>
            <a:ext cx="4700522" cy="252028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864D1-FA91-DF4B-BE81-DACE1C3AE92F}" type="slidenum">
              <a:rPr lang="en-US" altLang="ja-JP" smtClean="0"/>
              <a:pPr/>
              <a:t>34</a:t>
            </a:fld>
            <a:endParaRPr lang="en-US" altLang="ja-JP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429000"/>
            <a:ext cx="45148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実際のデータと比較</a:t>
            </a:r>
            <a:endParaRPr kumimoji="1" lang="ja-JP" altLang="en-US" dirty="0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760" y="2792293"/>
            <a:ext cx="45148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8476" y="5247306"/>
            <a:ext cx="1320654" cy="379589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710087" y="1196752"/>
            <a:ext cx="7198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海洋リソスフェアの厚さ（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i="1" baseline="-25000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1" lang="ja-JP" altLang="en-US" dirty="0" smtClean="0"/>
              <a:t>）は形成年代のルートに比例する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82046" y="4672926"/>
            <a:ext cx="15520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Times New Roman" pitchFamily="18" charset="0"/>
                <a:cs typeface="Times New Roman" pitchFamily="18" charset="0"/>
              </a:rPr>
              <a:t>Leeds et al. 1974 Science</a:t>
            </a:r>
            <a:endParaRPr kumimoji="1" lang="ja-JP" altLang="en-US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4049" y="5280283"/>
            <a:ext cx="640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いま、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θ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 = 0.1</a:t>
            </a:r>
            <a:r>
              <a:rPr kumimoji="1" lang="ja-JP" altLang="en-US" dirty="0" smtClean="0"/>
              <a:t>として熱境界層（海洋プレートの厚さ）を定義すると、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仮に、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θ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=0.01</a:t>
            </a:r>
            <a:r>
              <a:rPr kumimoji="1" lang="ja-JP" altLang="en-US" dirty="0" smtClean="0"/>
              <a:t>なら熱境界層の厚さはどのように表せるか？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38159" y="5949280"/>
            <a:ext cx="589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Times New Roman" pitchFamily="18" charset="0"/>
                <a:cs typeface="Times New Roman" pitchFamily="18" charset="0"/>
              </a:rPr>
              <a:t>相補誤差関数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erfc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0.1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) =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1.16 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erfc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(0.01) =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1.82 </a:t>
            </a:r>
            <a:r>
              <a:rPr kumimoji="1" lang="ja-JP" altLang="en-US" dirty="0" smtClean="0">
                <a:latin typeface="Times New Roman" pitchFamily="18" charset="0"/>
                <a:cs typeface="Times New Roman" pitchFamily="18" charset="0"/>
              </a:rPr>
              <a:t>とする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52832" y="2379137"/>
            <a:ext cx="63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Times New Roman"/>
                <a:cs typeface="Times New Roman"/>
              </a:rPr>
              <a:t>y =</a:t>
            </a:r>
            <a:r>
              <a:rPr kumimoji="1" lang="ja-JP" altLang="en-US" sz="2400" dirty="0" smtClean="0">
                <a:latin typeface="Times New Roman"/>
                <a:cs typeface="Times New Roman"/>
              </a:rPr>
              <a:t>　</a:t>
            </a:r>
            <a:endParaRPr kumimoji="1" lang="ja-JP" altLang="en-US" sz="2400" i="1" dirty="0">
              <a:latin typeface="Times New Roman"/>
              <a:cs typeface="Times New Roman"/>
            </a:endParaRPr>
          </a:p>
        </p:txBody>
      </p:sp>
      <p:sp>
        <p:nvSpPr>
          <p:cNvPr id="15" name="フリーフォーム 14"/>
          <p:cNvSpPr/>
          <p:nvPr/>
        </p:nvSpPr>
        <p:spPr>
          <a:xfrm>
            <a:off x="2367353" y="2459410"/>
            <a:ext cx="554832" cy="332883"/>
          </a:xfrm>
          <a:custGeom>
            <a:avLst/>
            <a:gdLst>
              <a:gd name="connsiteX0" fmla="*/ 0 w 690462"/>
              <a:gd name="connsiteY0" fmla="*/ 172606 h 332883"/>
              <a:gd name="connsiteX1" fmla="*/ 49319 w 690462"/>
              <a:gd name="connsiteY1" fmla="*/ 73974 h 332883"/>
              <a:gd name="connsiteX2" fmla="*/ 98638 w 690462"/>
              <a:gd name="connsiteY2" fmla="*/ 332883 h 332883"/>
              <a:gd name="connsiteX3" fmla="*/ 160286 w 690462"/>
              <a:gd name="connsiteY3" fmla="*/ 0 h 332883"/>
              <a:gd name="connsiteX4" fmla="*/ 690462 w 690462"/>
              <a:gd name="connsiteY4" fmla="*/ 0 h 332883"/>
              <a:gd name="connsiteX5" fmla="*/ 690462 w 690462"/>
              <a:gd name="connsiteY5" fmla="*/ 0 h 33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0462" h="332883">
                <a:moveTo>
                  <a:pt x="0" y="172606"/>
                </a:moveTo>
                <a:lnTo>
                  <a:pt x="49319" y="73974"/>
                </a:lnTo>
                <a:lnTo>
                  <a:pt x="98638" y="332883"/>
                </a:lnTo>
                <a:lnTo>
                  <a:pt x="160286" y="0"/>
                </a:lnTo>
                <a:lnTo>
                  <a:pt x="690462" y="0"/>
                </a:lnTo>
                <a:lnTo>
                  <a:pt x="690462" y="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図形グループ 3"/>
          <p:cNvGrpSpPr/>
          <p:nvPr/>
        </p:nvGrpSpPr>
        <p:grpSpPr>
          <a:xfrm>
            <a:off x="2028696" y="2340484"/>
            <a:ext cx="992129" cy="461665"/>
            <a:chOff x="2234567" y="2599750"/>
            <a:chExt cx="992129" cy="461665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2616945" y="2599750"/>
              <a:ext cx="609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i="1" dirty="0" smtClean="0">
                  <a:latin typeface="Symbol" charset="2"/>
                  <a:cs typeface="Symbol" charset="2"/>
                </a:rPr>
                <a:t>k</a:t>
              </a:r>
              <a:r>
                <a:rPr kumimoji="1" lang="en-US" altLang="ja-JP" sz="2400" i="1" dirty="0" smtClean="0">
                  <a:latin typeface="Times New Roman"/>
                  <a:cs typeface="Times New Roman"/>
                </a:rPr>
                <a:t> t</a:t>
              </a:r>
              <a:endParaRPr kumimoji="1" lang="ja-JP" altLang="en-US" sz="2400" i="1" dirty="0">
                <a:latin typeface="Symbol" charset="2"/>
                <a:cs typeface="Symbol" charset="2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234567" y="2674764"/>
              <a:ext cx="420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/>
                  <a:cs typeface="Times New Roman"/>
                </a:rPr>
                <a:t>2η</a:t>
              </a:r>
              <a:endParaRPr kumimoji="1" lang="ja-JP" altLang="en-US" dirty="0">
                <a:latin typeface="Times New Roman"/>
                <a:cs typeface="Times New Roman"/>
              </a:endParaRPr>
            </a:p>
          </p:txBody>
        </p:sp>
      </p:grp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186610"/>
              </p:ext>
            </p:extLst>
          </p:nvPr>
        </p:nvGraphicFramePr>
        <p:xfrm>
          <a:off x="4120919" y="1519364"/>
          <a:ext cx="4384675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7" name="数式" r:id="rId6" imgW="1511280" imgH="380880" progId="Equation.3">
                  <p:embed/>
                </p:oleObj>
              </mc:Choice>
              <mc:Fallback>
                <p:oleObj name="数式" r:id="rId6" imgW="1511280" imgH="380880" progId="Equation.3">
                  <p:embed/>
                  <p:pic>
                    <p:nvPicPr>
                      <p:cNvPr id="0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0919" y="1519364"/>
                        <a:ext cx="4384675" cy="110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330513"/>
              </p:ext>
            </p:extLst>
          </p:nvPr>
        </p:nvGraphicFramePr>
        <p:xfrm>
          <a:off x="5546366" y="3471110"/>
          <a:ext cx="3346114" cy="533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8" name="数式" r:id="rId8" imgW="1193760" imgH="190440" progId="Equation.3">
                  <p:embed/>
                </p:oleObj>
              </mc:Choice>
              <mc:Fallback>
                <p:oleObj name="数式" r:id="rId8" imgW="1193760" imgH="1904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46366" y="3471110"/>
                        <a:ext cx="3346114" cy="533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55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熱境界層の推定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21696" y="1484784"/>
            <a:ext cx="5194920" cy="4525963"/>
          </a:xfrm>
        </p:spPr>
        <p:txBody>
          <a:bodyPr/>
          <a:lstStyle/>
          <a:p>
            <a:r>
              <a:rPr kumimoji="1" lang="ja-JP" altLang="en-US" dirty="0" smtClean="0"/>
              <a:t>リソスフェアの厚さ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864D1-FA91-DF4B-BE81-DACE1C3AE92F}" type="slidenum">
              <a:rPr lang="en-US" altLang="ja-JP" smtClean="0"/>
              <a:pPr/>
              <a:t>36</a:t>
            </a:fld>
            <a:endParaRPr lang="en-US" altLang="ja-JP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60848"/>
            <a:ext cx="45148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5"/>
          <a:stretch/>
        </p:blipFill>
        <p:spPr>
          <a:xfrm>
            <a:off x="395536" y="1988841"/>
            <a:ext cx="4038600" cy="2746446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2852936"/>
            <a:ext cx="2543175" cy="914400"/>
          </a:xfrm>
          <a:prstGeom prst="rect">
            <a:avLst/>
          </a:prstGeom>
          <a:noFill/>
        </p:spPr>
      </p:pic>
      <p:sp>
        <p:nvSpPr>
          <p:cNvPr id="10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7544" y="1484784"/>
            <a:ext cx="5194920" cy="4525963"/>
          </a:xfrm>
        </p:spPr>
        <p:txBody>
          <a:bodyPr/>
          <a:lstStyle/>
          <a:p>
            <a:r>
              <a:rPr kumimoji="1" lang="ja-JP" altLang="en-US" dirty="0" smtClean="0"/>
              <a:t>誤差関数</a:t>
            </a:r>
            <a:endParaRPr kumimoji="1" lang="ja-JP" altLang="en-US" dirty="0"/>
          </a:p>
        </p:txBody>
      </p:sp>
      <p:cxnSp>
        <p:nvCxnSpPr>
          <p:cNvPr id="12" name="直線コネクタ 11"/>
          <p:cNvCxnSpPr/>
          <p:nvPr/>
        </p:nvCxnSpPr>
        <p:spPr bwMode="auto">
          <a:xfrm>
            <a:off x="827584" y="4221088"/>
            <a:ext cx="345638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正方形/長方形 14"/>
          <p:cNvSpPr/>
          <p:nvPr/>
        </p:nvSpPr>
        <p:spPr>
          <a:xfrm>
            <a:off x="3303359" y="3861048"/>
            <a:ext cx="908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 = 0.1</a:t>
            </a:r>
            <a:endParaRPr lang="ja-JP" altLang="en-US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3645024"/>
            <a:ext cx="1753696" cy="504056"/>
          </a:xfrm>
          <a:prstGeom prst="rect">
            <a:avLst/>
          </a:prstGeom>
          <a:noFill/>
        </p:spPr>
      </p:pic>
      <p:sp>
        <p:nvSpPr>
          <p:cNvPr id="17" name="テキスト ボックス 16"/>
          <p:cNvSpPr txBox="1"/>
          <p:nvPr/>
        </p:nvSpPr>
        <p:spPr>
          <a:xfrm>
            <a:off x="683568" y="5541039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3600" dirty="0" smtClean="0"/>
          </a:p>
          <a:p>
            <a:r>
              <a:rPr lang="en-US" altLang="ja-JP" sz="3600" i="1" dirty="0" err="1" smtClean="0"/>
              <a:t>y</a:t>
            </a:r>
            <a:r>
              <a:rPr lang="en-US" altLang="ja-JP" sz="3600" i="1" baseline="-25000" dirty="0" err="1" smtClean="0"/>
              <a:t>l</a:t>
            </a:r>
            <a:r>
              <a:rPr lang="ja-JP" altLang="en-US" sz="3600" dirty="0" smtClean="0"/>
              <a:t>：熱境界層は年齢と岩石の物性で決定</a:t>
            </a:r>
            <a:endParaRPr lang="ja-JP" altLang="en-US" sz="3600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053622"/>
              </p:ext>
            </p:extLst>
          </p:nvPr>
        </p:nvGraphicFramePr>
        <p:xfrm>
          <a:off x="107504" y="4843915"/>
          <a:ext cx="4098984" cy="1033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5" name="数式" r:id="rId7" imgW="1511280" imgH="380880" progId="Equation.3">
                  <p:embed/>
                </p:oleObj>
              </mc:Choice>
              <mc:Fallback>
                <p:oleObj name="数式" r:id="rId7" imgW="1511280" imgH="380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7504" y="4843915"/>
                        <a:ext cx="4098984" cy="1033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075602"/>
              </p:ext>
            </p:extLst>
          </p:nvPr>
        </p:nvGraphicFramePr>
        <p:xfrm>
          <a:off x="4629150" y="5056148"/>
          <a:ext cx="3975298" cy="677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6" name="数式" r:id="rId9" imgW="1193760" imgH="190440" progId="Equation.3">
                  <p:embed/>
                </p:oleObj>
              </mc:Choice>
              <mc:Fallback>
                <p:oleObj name="数式" r:id="rId9" imgW="1193760" imgH="1904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29150" y="5056148"/>
                        <a:ext cx="3975298" cy="677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36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海洋底深度と年代　ルート </a:t>
            </a:r>
            <a:r>
              <a:rPr kumimoji="1" lang="en-US" altLang="ja-JP" i="1" dirty="0" smtClean="0"/>
              <a:t>t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則</a:t>
            </a:r>
            <a:endParaRPr kumimoji="1" lang="ja-JP" altLang="en-US" dirty="0"/>
          </a:p>
        </p:txBody>
      </p:sp>
      <p:pic>
        <p:nvPicPr>
          <p:cNvPr id="5" name="コンテンツ プレースホルダー 4" descr="スクリーンショット 2015-06-01 20.39.4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47" r="-16647"/>
          <a:stretch>
            <a:fillRect/>
          </a:stretch>
        </p:blipFill>
        <p:spPr>
          <a:xfrm>
            <a:off x="-434093" y="2175602"/>
            <a:ext cx="6515982" cy="3443138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6" y="3245552"/>
            <a:ext cx="3408678" cy="234667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305650" y="5880928"/>
            <a:ext cx="4490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一億年程度までは</a:t>
            </a:r>
            <a:r>
              <a:rPr kumimoji="1" lang="en-US" altLang="ja-JP" sz="2800" dirty="0" smtClean="0"/>
              <a:t>√t</a:t>
            </a:r>
            <a:r>
              <a:rPr kumimoji="1" lang="ja-JP" altLang="en-US" sz="2800" dirty="0" smtClean="0"/>
              <a:t>に従う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37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786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59632" y="404664"/>
            <a:ext cx="90010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ja-JP" altLang="en-US" sz="4000" dirty="0" smtClean="0">
                <a:solidFill>
                  <a:srgbClr val="FF0000"/>
                </a:solidFill>
                <a:ea typeface="HGP創英角ﾎﾟｯﾌﾟ体" charset="0"/>
                <a:cs typeface="HGP創英角ﾎﾟｯﾌﾟ体" charset="0"/>
              </a:rPr>
              <a:t>熱伝導方程式からわかること</a:t>
            </a:r>
            <a:r>
              <a:rPr lang="en-US" altLang="ja-JP" sz="40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  <a:t/>
            </a:r>
            <a:br>
              <a:rPr lang="en-US" altLang="ja-JP" sz="4000" dirty="0">
                <a:solidFill>
                  <a:schemeClr val="tx2"/>
                </a:solidFill>
                <a:ea typeface="HGP創英角ﾎﾟｯﾌﾟ体" charset="0"/>
                <a:cs typeface="HGP創英角ﾎﾟｯﾌﾟ体" charset="0"/>
              </a:rPr>
            </a:br>
            <a:endParaRPr lang="ja-JP" altLang="en-US" sz="4000" dirty="0">
              <a:solidFill>
                <a:schemeClr val="tx2"/>
              </a:solidFill>
              <a:ea typeface="HGP創英角ﾎﾟｯﾌﾟ体" charset="0"/>
              <a:cs typeface="HGP創英角ﾎﾟｯﾌﾟ体" charset="0"/>
            </a:endParaRPr>
          </a:p>
        </p:txBody>
      </p:sp>
      <p:sp>
        <p:nvSpPr>
          <p:cNvPr id="5" name="コンテンツ プレースホルダー 1"/>
          <p:cNvSpPr txBox="1">
            <a:spLocks/>
          </p:cNvSpPr>
          <p:nvPr/>
        </p:nvSpPr>
        <p:spPr bwMode="auto">
          <a:xfrm>
            <a:off x="683568" y="5517232"/>
            <a:ext cx="8229600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dirty="0" smtClean="0"/>
              <a:t>上記</a:t>
            </a:r>
            <a:r>
              <a:rPr lang="en-US" altLang="ja-JP" dirty="0" smtClean="0"/>
              <a:t>4</a:t>
            </a:r>
            <a:r>
              <a:rPr lang="ja-JP" altLang="en-US" dirty="0" smtClean="0"/>
              <a:t>点の変化は全て、年齢</a:t>
            </a:r>
            <a:r>
              <a:rPr lang="en-US" altLang="ja-JP" dirty="0" smtClean="0"/>
              <a:t> </a:t>
            </a:r>
            <a:r>
              <a:rPr lang="en-US" altLang="ja-JP" i="1" dirty="0" smtClean="0"/>
              <a:t>t</a:t>
            </a:r>
            <a:r>
              <a:rPr lang="en-US" altLang="ja-JP" baseline="30000" dirty="0" smtClean="0"/>
              <a:t>1/2</a:t>
            </a:r>
            <a:r>
              <a:rPr lang="ja-JP" altLang="en-US" dirty="0" smtClean="0"/>
              <a:t>に依存する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rgbClr val="0000FF"/>
                </a:solidFill>
              </a:rPr>
              <a:t>→</a:t>
            </a:r>
            <a:r>
              <a:rPr lang="ja-JP" altLang="en-US" dirty="0" smtClean="0">
                <a:solidFill>
                  <a:srgbClr val="0000FF"/>
                </a:solidFill>
              </a:rPr>
              <a:t>プレートの成長は冷却の歴史！</a:t>
            </a:r>
            <a:endParaRPr lang="en-US" altLang="ja-JP" dirty="0" smtClean="0">
              <a:solidFill>
                <a:srgbClr val="0000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8388424" y="5775647"/>
            <a:ext cx="21602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C8F7-9B8E-E942-B000-0A88A8DA4B85}" type="slidenum">
              <a:rPr lang="en-US" altLang="ja-JP" smtClean="0"/>
              <a:pPr/>
              <a:t>38</a:t>
            </a:fld>
            <a:endParaRPr lang="en-US" altLang="ja-JP"/>
          </a:p>
        </p:txBody>
      </p:sp>
      <p:sp>
        <p:nvSpPr>
          <p:cNvPr id="9" name="コンテンツ プレースホルダー 1"/>
          <p:cNvSpPr>
            <a:spLocks noGrp="1"/>
          </p:cNvSpPr>
          <p:nvPr>
            <p:ph/>
          </p:nvPr>
        </p:nvSpPr>
        <p:spPr>
          <a:xfrm>
            <a:off x="611560" y="1412776"/>
            <a:ext cx="8229600" cy="3024336"/>
          </a:xfrm>
        </p:spPr>
        <p:txBody>
          <a:bodyPr/>
          <a:lstStyle/>
          <a:p>
            <a:r>
              <a:rPr kumimoji="1" lang="ja-JP" altLang="en-US" dirty="0" smtClean="0"/>
              <a:t>海洋プレートの年齢に伴い、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1</a:t>
            </a:r>
            <a:r>
              <a:rPr lang="ja-JP" altLang="en-US" dirty="0" smtClean="0"/>
              <a:t>）海洋底は深くなる</a:t>
            </a:r>
            <a:r>
              <a:rPr lang="en-US" altLang="ja-JP" dirty="0" smtClean="0"/>
              <a:t>→</a:t>
            </a:r>
            <a:r>
              <a:rPr lang="ja-JP" altLang="en-US" dirty="0" smtClean="0"/>
              <a:t>冷却し沈降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）熱流量は小さくなる</a:t>
            </a:r>
            <a:r>
              <a:rPr kumimoji="1" lang="en-US" altLang="ja-JP" dirty="0" smtClean="0"/>
              <a:t>→</a:t>
            </a:r>
            <a:r>
              <a:rPr kumimoji="1" lang="ja-JP" altLang="en-US" dirty="0" smtClean="0"/>
              <a:t>冷却し沈降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）海洋プレートは厚くなる</a:t>
            </a:r>
            <a:r>
              <a:rPr lang="en-US" altLang="ja-JP" dirty="0" smtClean="0"/>
              <a:t>→</a:t>
            </a:r>
            <a:r>
              <a:rPr lang="ja-JP" altLang="en-US" dirty="0" smtClean="0"/>
              <a:t>冷却しプレートの硬い領域が増える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4</a:t>
            </a:r>
            <a:r>
              <a:rPr lang="ja-JP" altLang="en-US" dirty="0" smtClean="0"/>
              <a:t>）地震の発生深さは深くなる</a:t>
            </a:r>
            <a:r>
              <a:rPr lang="en-US" altLang="ja-JP" dirty="0" smtClean="0"/>
              <a:t>→</a:t>
            </a:r>
            <a:r>
              <a:rPr lang="ja-JP" altLang="en-US" dirty="0" smtClean="0"/>
              <a:t>冷却しプレートの硬く地震を発生しうる領域が厚くなる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168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7"/>
          <a:stretch/>
        </p:blipFill>
        <p:spPr bwMode="auto">
          <a:xfrm>
            <a:off x="683568" y="1196752"/>
            <a:ext cx="7632848" cy="428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プレートテクトニクスの駆動力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539552" y="5949280"/>
            <a:ext cx="8316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/>
              <a:t>中央海嶺：減圧溶融で熱いプレートが生まれ、左右に拡大（</a:t>
            </a:r>
            <a:r>
              <a:rPr lang="en-US" altLang="ja-JP" sz="2000" dirty="0">
                <a:solidFill>
                  <a:srgbClr val="FF0000"/>
                </a:solidFill>
              </a:rPr>
              <a:t>ridge push</a:t>
            </a:r>
            <a:r>
              <a:rPr lang="en-US" altLang="ja-JP" sz="2000" dirty="0"/>
              <a:t>)</a:t>
            </a:r>
          </a:p>
          <a:p>
            <a:r>
              <a:rPr lang="ja-JP" altLang="en-US" sz="2000" dirty="0"/>
              <a:t>沈み込み帯：冷却して重くなったプレートが軽い地殻に沈み込む（</a:t>
            </a:r>
            <a:r>
              <a:rPr lang="en-US" altLang="ja-JP" sz="2000" dirty="0">
                <a:solidFill>
                  <a:srgbClr val="0000FF"/>
                </a:solidFill>
              </a:rPr>
              <a:t>slab pull</a:t>
            </a:r>
            <a:r>
              <a:rPr lang="en-US" altLang="ja-JP" sz="2000" dirty="0"/>
              <a:t>)</a:t>
            </a:r>
            <a:endParaRPr lang="ja-JP" altLang="en-US" sz="2000" dirty="0"/>
          </a:p>
        </p:txBody>
      </p:sp>
      <p:sp>
        <p:nvSpPr>
          <p:cNvPr id="7" name="正方形/長方形 6"/>
          <p:cNvSpPr/>
          <p:nvPr/>
        </p:nvSpPr>
        <p:spPr>
          <a:xfrm rot="2416518">
            <a:off x="6272655" y="5123660"/>
            <a:ext cx="1740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</a:rPr>
              <a:t>slab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pull→</a:t>
            </a:r>
            <a:endParaRPr lang="ja-JP" altLang="en-US" sz="2400" b="1" dirty="0"/>
          </a:p>
        </p:txBody>
      </p:sp>
      <p:sp>
        <p:nvSpPr>
          <p:cNvPr id="9" name="正方形/長方形 8"/>
          <p:cNvSpPr/>
          <p:nvPr/>
        </p:nvSpPr>
        <p:spPr>
          <a:xfrm>
            <a:off x="1367147" y="4499828"/>
            <a:ext cx="2373366" cy="461665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chemeClr val="bg1"/>
                </a:solidFill>
              </a:rPr>
              <a:t>←ridge push→</a:t>
            </a:r>
            <a:endParaRPr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864D1-FA91-DF4B-BE81-DACE1C3AE92F}" type="slidenum">
              <a:rPr lang="en-US" altLang="ja-JP" smtClean="0"/>
              <a:pPr/>
              <a:t>39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43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3600450" cy="490538"/>
          </a:xfrm>
          <a:solidFill>
            <a:srgbClr val="D6FEA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kumimoji="0" lang="ja-JP" altLang="en-US" sz="2800" smtClean="0">
                <a:ea typeface="HGP創英角ﾎﾟｯﾌﾟ体" charset="0"/>
                <a:cs typeface="HGP創英角ﾎﾟｯﾌﾟ体" charset="0"/>
              </a:rPr>
              <a:t>海洋底年齢図の完成</a:t>
            </a:r>
          </a:p>
        </p:txBody>
      </p:sp>
      <p:graphicFrame>
        <p:nvGraphicFramePr>
          <p:cNvPr id="19458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539750" y="908050"/>
          <a:ext cx="8208963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26" name="Image" r:id="rId3" imgW="6553354" imgH="3681402" progId="Photoshop.Image.4">
                  <p:embed/>
                </p:oleObj>
              </mc:Choice>
              <mc:Fallback>
                <p:oleObj name="Image" r:id="rId3" imgW="6553354" imgH="3681402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908050"/>
                        <a:ext cx="8208963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468313" y="5734050"/>
            <a:ext cx="8280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1600" dirty="0">
                <a:ea typeface="HGP創英角ﾎﾟｯﾌﾟ体" charset="0"/>
                <a:cs typeface="HGP創英角ﾎﾟｯﾌﾟ体" charset="0"/>
              </a:rPr>
              <a:t>海洋底磁気異常の探査により、現在では全海洋での海洋底年齢図がほぼ完成している。中央海嶺の中軸部の年齢はゼロ歳で、そこから遠ざかるにつれて海洋底の年齢は増す。現在のどこの海洋底も約２億年より若い。最古の大陸の年齢が４６億年だから、海洋底はずっと</a:t>
            </a:r>
            <a:r>
              <a:rPr lang="ja-JP" altLang="en-US" sz="1600" dirty="0" smtClean="0">
                <a:ea typeface="HGP創英角ﾎﾟｯﾌﾟ体" charset="0"/>
                <a:cs typeface="HGP創英角ﾎﾟｯﾌﾟ体" charset="0"/>
              </a:rPr>
              <a:t>若い。</a:t>
            </a:r>
            <a:endParaRPr lang="ja-JP" altLang="en-US" sz="1600" dirty="0">
              <a:ea typeface="HGP創英角ﾎﾟｯﾌﾟ体" charset="0"/>
              <a:cs typeface="HGP創英角ﾎﾟｯﾌﾟ体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4</a:t>
            </a:fld>
            <a:endParaRPr lang="en-US" altLang="ja-JP"/>
          </a:p>
        </p:txBody>
      </p:sp>
      <p:pic>
        <p:nvPicPr>
          <p:cNvPr id="6" name="図 5" descr="bathymetry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r="16900"/>
          <a:stretch/>
        </p:blipFill>
        <p:spPr>
          <a:xfrm>
            <a:off x="4788024" y="620688"/>
            <a:ext cx="4282310" cy="621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　</a:t>
            </a:r>
            <a:r>
              <a:rPr kumimoji="1" lang="ja-JP" altLang="en-US" dirty="0" smtClean="0"/>
              <a:t>課題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海洋底の年代は最も古くて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億年程度であるが、大陸の年代は最古のもので約</a:t>
            </a:r>
            <a:r>
              <a:rPr kumimoji="1" lang="en-US" altLang="ja-JP" dirty="0" smtClean="0"/>
              <a:t>45</a:t>
            </a:r>
            <a:r>
              <a:rPr kumimoji="1" lang="ja-JP" altLang="en-US" dirty="0" smtClean="0"/>
              <a:t>億年と</a:t>
            </a:r>
            <a:r>
              <a:rPr lang="ja-JP" altLang="en-US" dirty="0" smtClean="0"/>
              <a:t>、両者の年代は大きく異なる（</a:t>
            </a:r>
            <a:r>
              <a:rPr lang="en-US" altLang="ja-JP" dirty="0" smtClean="0"/>
              <a:t>P4</a:t>
            </a:r>
            <a:r>
              <a:rPr lang="ja-JP" altLang="en-US" dirty="0" smtClean="0"/>
              <a:t>参照）</a:t>
            </a:r>
            <a:endParaRPr lang="en-US" altLang="ja-JP" dirty="0" smtClean="0"/>
          </a:p>
          <a:p>
            <a:r>
              <a:rPr kumimoji="1" lang="ja-JP" altLang="en-US" dirty="0" smtClean="0"/>
              <a:t>プレートの冷却の観点から両者の年代の違いを説明せよ。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789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Ridge Push vs. Slab Pull</a:t>
            </a:r>
            <a:endParaRPr lang="ja-JP" altLang="en-US" dirty="0"/>
          </a:p>
        </p:txBody>
      </p:sp>
      <p:pic>
        <p:nvPicPr>
          <p:cNvPr id="6963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191000"/>
            <a:ext cx="342265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625600"/>
            <a:ext cx="735965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1798638"/>
            <a:ext cx="25384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4098925" y="4471988"/>
            <a:ext cx="4721547" cy="1765324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8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ja-JP" altLang="en-US" sz="2800" dirty="0" smtClean="0"/>
              <a:t>斜めの地震波反射面</a:t>
            </a:r>
            <a:r>
              <a:rPr lang="en-US" altLang="ja-JP" sz="2800" dirty="0" smtClean="0"/>
              <a:t>➔</a:t>
            </a:r>
          </a:p>
          <a:p>
            <a:pPr>
              <a:defRPr/>
            </a:pPr>
            <a:r>
              <a:rPr lang="ja-JP" altLang="en-US" sz="2800" dirty="0" smtClean="0"/>
              <a:t>速いマントル流動により形成され</a:t>
            </a:r>
            <a:endParaRPr lang="en-US" altLang="ja-JP" sz="2800" dirty="0" smtClean="0"/>
          </a:p>
          <a:p>
            <a:pPr>
              <a:defRPr/>
            </a:pPr>
            <a:r>
              <a:rPr lang="ja-JP" altLang="en-US" sz="2800" dirty="0" smtClean="0"/>
              <a:t>た剪断面（割れ目）</a:t>
            </a:r>
            <a:endParaRPr lang="en-US" altLang="ja-JP" sz="2800" dirty="0" smtClean="0"/>
          </a:p>
          <a:p>
            <a:pPr>
              <a:defRPr/>
            </a:pPr>
            <a:r>
              <a:rPr lang="ja-JP" altLang="en-US" sz="2800" dirty="0" smtClean="0"/>
              <a:t>マントルの方が速い流れ？</a:t>
            </a:r>
            <a:endParaRPr lang="en-US" altLang="ja-JP" sz="2800" dirty="0" smtClean="0"/>
          </a:p>
        </p:txBody>
      </p:sp>
      <p:sp>
        <p:nvSpPr>
          <p:cNvPr id="69638" name="正方形/長方形 8"/>
          <p:cNvSpPr>
            <a:spLocks noChangeArrowheads="1"/>
          </p:cNvSpPr>
          <p:nvPr/>
        </p:nvSpPr>
        <p:spPr bwMode="auto">
          <a:xfrm>
            <a:off x="7007225" y="1798638"/>
            <a:ext cx="2076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Kodaira et al. (2014)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5D3EB-315D-B14C-A79B-361A44F9E271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85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114800" cy="561975"/>
          </a:xfrm>
        </p:spPr>
        <p:txBody>
          <a:bodyPr/>
          <a:lstStyle/>
          <a:p>
            <a:pPr algn="l"/>
            <a:r>
              <a:rPr lang="ja-JP" altLang="en-US" sz="2800">
                <a:ea typeface="HGP創英角ﾎﾟｯﾌﾟ体" charset="0"/>
                <a:cs typeface="HGP創英角ﾎﾟｯﾌﾟ体" charset="0"/>
              </a:rPr>
              <a:t>拡大速度と中軸谷の有無</a:t>
            </a:r>
          </a:p>
        </p:txBody>
      </p:sp>
      <p:pic>
        <p:nvPicPr>
          <p:cNvPr id="1269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908050"/>
            <a:ext cx="7488238" cy="5618163"/>
          </a:xfrm>
          <a:noFill/>
          <a:ln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42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213" y="260350"/>
            <a:ext cx="2819400" cy="633413"/>
          </a:xfrm>
        </p:spPr>
        <p:txBody>
          <a:bodyPr/>
          <a:lstStyle/>
          <a:p>
            <a:pPr algn="l"/>
            <a:r>
              <a:rPr lang="ja-JP" altLang="en-US" sz="2800">
                <a:ea typeface="HGP創英角ﾎﾟｯﾌﾟ体" charset="0"/>
                <a:cs typeface="HGP創英角ﾎﾟｯﾌﾟ体" charset="0"/>
              </a:rPr>
              <a:t>海嶺付近の変形</a:t>
            </a:r>
          </a:p>
        </p:txBody>
      </p:sp>
      <p:pic>
        <p:nvPicPr>
          <p:cNvPr id="132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836613"/>
            <a:ext cx="7561263" cy="5762625"/>
          </a:xfrm>
          <a:noFill/>
          <a:ln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43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1042988" y="1844675"/>
            <a:ext cx="1657350" cy="1152525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ja-JP" altLang="en-US" sz="2800">
                <a:ea typeface="HGP創英角ﾎﾟｯﾌﾟ体" charset="0"/>
                <a:cs typeface="HGP創英角ﾎﾟｯﾌﾟ体" charset="0"/>
              </a:rPr>
              <a:t>大西洋の海底地形</a:t>
            </a:r>
          </a:p>
        </p:txBody>
      </p:sp>
      <p:pic>
        <p:nvPicPr>
          <p:cNvPr id="512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188913"/>
            <a:ext cx="3617913" cy="619125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827088" y="3141663"/>
            <a:ext cx="25927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>
                <a:ea typeface="HGP創英角ﾎﾟｯﾌﾟ体" charset="0"/>
                <a:cs typeface="HGP創英角ﾎﾟｯﾌﾟ体" charset="0"/>
              </a:rPr>
              <a:t>深海底は海嶺軸から遠ざかるにつれ、規則正しく深くなる。　なぜか？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95288" y="333375"/>
            <a:ext cx="266382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プレートテクトニクス（４）</a:t>
            </a:r>
            <a:endParaRPr lang="en-US" altLang="ja-JP"/>
          </a:p>
          <a:p>
            <a:pPr>
              <a:spcBef>
                <a:spcPct val="50000"/>
              </a:spcBef>
            </a:pPr>
            <a:r>
              <a:rPr lang="ja-JP" altLang="en-US"/>
              <a:t>海洋性プレートの冷却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864D1-FA91-DF4B-BE81-DACE1C3AE92F}" type="slidenum">
              <a:rPr lang="en-US" altLang="ja-JP" smtClean="0"/>
              <a:pPr/>
              <a:t>44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放射性元素による発熱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>
                <a:latin typeface="Times New Roman"/>
                <a:cs typeface="Times New Roman"/>
              </a:rPr>
              <a:t>Q(44TW) </a:t>
            </a:r>
            <a:r>
              <a:rPr lang="ja-JP" altLang="en-US" dirty="0" smtClean="0"/>
              <a:t>がすべて放射性元素による発熱とすると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214" y="2771753"/>
            <a:ext cx="1935750" cy="90543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55136" y="3967377"/>
            <a:ext cx="6518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もっとも簡単な</a:t>
            </a:r>
            <a:r>
              <a:rPr kumimoji="1" lang="ja-JP" altLang="en-US" dirty="0" smtClean="0"/>
              <a:t>見積もりでは、全地球に放射性元素が分布</a:t>
            </a:r>
            <a:endParaRPr kumimoji="1" lang="en-US" altLang="ja-JP" i="1" dirty="0" smtClean="0">
              <a:latin typeface="Times New Roman"/>
              <a:cs typeface="Times New Roman"/>
            </a:endParaRPr>
          </a:p>
          <a:p>
            <a:r>
              <a:rPr kumimoji="1" lang="en-US" altLang="ja-JP" i="1" dirty="0" smtClean="0">
                <a:latin typeface="Times New Roman"/>
                <a:cs typeface="Times New Roman"/>
              </a:rPr>
              <a:t>H</a:t>
            </a:r>
            <a:r>
              <a:rPr kumimoji="1" lang="en-US" altLang="ja-JP" dirty="0" smtClean="0">
                <a:latin typeface="Times New Roman"/>
                <a:cs typeface="Times New Roman"/>
              </a:rPr>
              <a:t> </a:t>
            </a:r>
            <a:r>
              <a:rPr kumimoji="1" lang="ja-JP" altLang="en-US" dirty="0" smtClean="0">
                <a:latin typeface="Times New Roman"/>
                <a:cs typeface="Times New Roman"/>
              </a:rPr>
              <a:t>単位重さあたりの発熱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 = </a:t>
            </a:r>
            <a:r>
              <a:rPr kumimoji="1" lang="en-US" altLang="ja-JP" dirty="0" smtClean="0">
                <a:latin typeface="Times New Roman"/>
                <a:cs typeface="Times New Roman"/>
              </a:rPr>
              <a:t>7.42 x 10</a:t>
            </a:r>
            <a:r>
              <a:rPr kumimoji="1" lang="en-US" altLang="ja-JP" baseline="30000" dirty="0" smtClean="0">
                <a:latin typeface="Times New Roman"/>
                <a:cs typeface="Times New Roman"/>
              </a:rPr>
              <a:t>-12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 W</a:t>
            </a:r>
          </a:p>
          <a:p>
            <a:r>
              <a:rPr kumimoji="1" lang="en-US" altLang="ja-JP" i="1" dirty="0" smtClean="0">
                <a:latin typeface="Times New Roman"/>
                <a:cs typeface="Times New Roman"/>
              </a:rPr>
              <a:t>Q</a:t>
            </a:r>
            <a:r>
              <a:rPr kumimoji="1" lang="ja-JP" altLang="en-US" dirty="0" smtClean="0">
                <a:latin typeface="Times New Roman"/>
                <a:cs typeface="Times New Roman"/>
              </a:rPr>
              <a:t>：地表への放熱量（</a:t>
            </a:r>
            <a:r>
              <a:rPr kumimoji="1" lang="en-US" altLang="ja-JP" dirty="0" smtClean="0">
                <a:latin typeface="Times New Roman"/>
                <a:cs typeface="Times New Roman"/>
              </a:rPr>
              <a:t>44TW)</a:t>
            </a:r>
            <a:r>
              <a:rPr kumimoji="1" lang="ja-JP" altLang="en-US" dirty="0" smtClean="0">
                <a:latin typeface="Times New Roman"/>
                <a:cs typeface="Times New Roman"/>
              </a:rPr>
              <a:t>、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M </a:t>
            </a:r>
            <a:r>
              <a:rPr kumimoji="1" lang="ja-JP" altLang="en-US" dirty="0" smtClean="0">
                <a:latin typeface="Times New Roman"/>
                <a:cs typeface="Times New Roman"/>
              </a:rPr>
              <a:t>地球の質量</a:t>
            </a:r>
            <a:r>
              <a:rPr kumimoji="1" lang="en-US" altLang="ja-JP" dirty="0" smtClean="0">
                <a:latin typeface="Times New Roman"/>
                <a:cs typeface="Times New Roman"/>
              </a:rPr>
              <a:t> (5.97 x 10</a:t>
            </a:r>
            <a:r>
              <a:rPr kumimoji="1" lang="en-US" altLang="ja-JP" baseline="30000" dirty="0" smtClean="0">
                <a:latin typeface="Times New Roman"/>
                <a:cs typeface="Times New Roman"/>
              </a:rPr>
              <a:t>24</a:t>
            </a:r>
            <a:r>
              <a:rPr kumimoji="1" lang="en-US" altLang="ja-JP" dirty="0" smtClean="0">
                <a:latin typeface="Times New Roman"/>
                <a:cs typeface="Times New Roman"/>
              </a:rPr>
              <a:t> kg)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69706" y="5222373"/>
            <a:ext cx="7441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コアにはおそらく存在しないため、マントルにのみに存在するとして</a:t>
            </a:r>
            <a:endParaRPr kumimoji="1" lang="en-US" altLang="ja-JP" i="1" dirty="0" smtClean="0">
              <a:latin typeface="Times New Roman"/>
              <a:cs typeface="Times New Roman"/>
            </a:endParaRPr>
          </a:p>
          <a:p>
            <a:r>
              <a:rPr kumimoji="1" lang="en-US" altLang="ja-JP" i="1" dirty="0" smtClean="0">
                <a:latin typeface="Times New Roman"/>
                <a:cs typeface="Times New Roman"/>
              </a:rPr>
              <a:t>H</a:t>
            </a:r>
            <a:r>
              <a:rPr kumimoji="1" lang="en-US" altLang="ja-JP" dirty="0" smtClean="0">
                <a:latin typeface="Times New Roman"/>
                <a:cs typeface="Times New Roman"/>
              </a:rPr>
              <a:t> </a:t>
            </a:r>
            <a:r>
              <a:rPr kumimoji="1" lang="ja-JP" altLang="en-US" dirty="0" smtClean="0">
                <a:latin typeface="Times New Roman"/>
                <a:cs typeface="Times New Roman"/>
              </a:rPr>
              <a:t>単位重さあたりの発熱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 = </a:t>
            </a:r>
            <a:r>
              <a:rPr kumimoji="1" lang="en-US" altLang="ja-JP" dirty="0" smtClean="0">
                <a:latin typeface="Times New Roman"/>
                <a:cs typeface="Times New Roman"/>
              </a:rPr>
              <a:t>11.1 x 10</a:t>
            </a:r>
            <a:r>
              <a:rPr kumimoji="1" lang="en-US" altLang="ja-JP" baseline="30000" dirty="0" smtClean="0">
                <a:latin typeface="Times New Roman"/>
                <a:cs typeface="Times New Roman"/>
              </a:rPr>
              <a:t>-12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 W</a:t>
            </a:r>
          </a:p>
          <a:p>
            <a:r>
              <a:rPr kumimoji="1" lang="en-US" altLang="ja-JP" i="1" dirty="0" smtClean="0">
                <a:latin typeface="Times New Roman"/>
                <a:cs typeface="Times New Roman"/>
              </a:rPr>
              <a:t>Q</a:t>
            </a:r>
            <a:r>
              <a:rPr kumimoji="1" lang="ja-JP" altLang="en-US" dirty="0" smtClean="0">
                <a:latin typeface="Times New Roman"/>
                <a:cs typeface="Times New Roman"/>
              </a:rPr>
              <a:t>：地表への放熱量（</a:t>
            </a:r>
            <a:r>
              <a:rPr kumimoji="1" lang="en-US" altLang="ja-JP" dirty="0" smtClean="0">
                <a:latin typeface="Times New Roman"/>
                <a:cs typeface="Times New Roman"/>
              </a:rPr>
              <a:t>44 TW)</a:t>
            </a:r>
            <a:r>
              <a:rPr kumimoji="1" lang="ja-JP" altLang="en-US" dirty="0" smtClean="0">
                <a:latin typeface="Times New Roman"/>
                <a:cs typeface="Times New Roman"/>
              </a:rPr>
              <a:t>、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M </a:t>
            </a:r>
            <a:r>
              <a:rPr kumimoji="1" lang="ja-JP" altLang="en-US" dirty="0" smtClean="0">
                <a:latin typeface="Times New Roman"/>
                <a:cs typeface="Times New Roman"/>
              </a:rPr>
              <a:t>地球の質量</a:t>
            </a:r>
            <a:r>
              <a:rPr kumimoji="1" lang="en-US" altLang="ja-JP" dirty="0" smtClean="0">
                <a:latin typeface="Times New Roman"/>
                <a:cs typeface="Times New Roman"/>
              </a:rPr>
              <a:t> (4 x 10</a:t>
            </a:r>
            <a:r>
              <a:rPr kumimoji="1" lang="en-US" altLang="ja-JP" baseline="30000" dirty="0" smtClean="0">
                <a:latin typeface="Times New Roman"/>
                <a:cs typeface="Times New Roman"/>
              </a:rPr>
              <a:t>24</a:t>
            </a:r>
            <a:r>
              <a:rPr kumimoji="1" lang="en-US" altLang="ja-JP" dirty="0" smtClean="0">
                <a:latin typeface="Times New Roman"/>
                <a:cs typeface="Times New Roman"/>
              </a:rPr>
              <a:t> kg)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45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79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04" y="2009709"/>
            <a:ext cx="6356215" cy="434293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誤差関数</a:t>
            </a:r>
            <a:endParaRPr kumimoji="1" lang="ja-JP" altLang="en-US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63062" y="3427486"/>
            <a:ext cx="2543175" cy="914400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6234195" y="3323389"/>
            <a:ext cx="290980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/>
                <a:cs typeface="Times New Roman"/>
              </a:rPr>
              <a:t>@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y</a:t>
            </a:r>
            <a:r>
              <a:rPr kumimoji="1" lang="en-US" altLang="ja-JP" dirty="0" smtClean="0">
                <a:latin typeface="Times New Roman"/>
                <a:cs typeface="Times New Roman"/>
              </a:rPr>
              <a:t> = 0, </a:t>
            </a:r>
            <a:r>
              <a:rPr kumimoji="1" lang="en-US" altLang="ja-JP" dirty="0" err="1" smtClean="0">
                <a:latin typeface="Times New Roman"/>
                <a:cs typeface="Times New Roman"/>
              </a:rPr>
              <a:t>erfc</a:t>
            </a:r>
            <a:r>
              <a:rPr kumimoji="1" lang="en-US" altLang="ja-JP" dirty="0" smtClean="0">
                <a:latin typeface="Times New Roman"/>
                <a:cs typeface="Times New Roman"/>
              </a:rPr>
              <a:t> (</a:t>
            </a:r>
            <a:r>
              <a:rPr kumimoji="1" lang="en-US" altLang="ja-JP" i="1" dirty="0" err="1" smtClean="0">
                <a:latin typeface="Times New Roman"/>
                <a:cs typeface="Times New Roman"/>
              </a:rPr>
              <a:t>η</a:t>
            </a:r>
            <a:r>
              <a:rPr kumimoji="1" lang="en-US" altLang="ja-JP" dirty="0" smtClean="0">
                <a:latin typeface="Times New Roman"/>
                <a:cs typeface="Times New Roman"/>
              </a:rPr>
              <a:t>) = 1→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T </a:t>
            </a:r>
            <a:r>
              <a:rPr kumimoji="1" lang="en-US" altLang="ja-JP" dirty="0" smtClean="0">
                <a:latin typeface="Times New Roman"/>
                <a:cs typeface="Times New Roman"/>
              </a:rPr>
              <a:t>=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baseline="-25000" dirty="0" smtClean="0">
                <a:latin typeface="Times New Roman"/>
                <a:cs typeface="Times New Roman"/>
              </a:rPr>
              <a:t>0</a:t>
            </a:r>
            <a:endParaRPr kumimoji="1" lang="en-US" altLang="ja-JP" dirty="0">
              <a:latin typeface="Times New Roman"/>
              <a:cs typeface="Times New Roman"/>
            </a:endParaRPr>
          </a:p>
          <a:p>
            <a:endParaRPr kumimoji="1" lang="en-US" altLang="ja-JP" dirty="0" smtClean="0">
              <a:latin typeface="Times New Roman"/>
              <a:cs typeface="Times New Roman"/>
            </a:endParaRPr>
          </a:p>
          <a:p>
            <a:r>
              <a:rPr kumimoji="1" lang="en-US" altLang="ja-JP" dirty="0" smtClean="0">
                <a:latin typeface="Times New Roman"/>
                <a:cs typeface="Times New Roman"/>
              </a:rPr>
              <a:t>As </a:t>
            </a:r>
            <a:r>
              <a:rPr kumimoji="1" lang="en-US" altLang="ja-JP" i="1" dirty="0">
                <a:latin typeface="Times New Roman"/>
                <a:cs typeface="Times New Roman"/>
              </a:rPr>
              <a:t>y</a:t>
            </a:r>
            <a:r>
              <a:rPr kumimoji="1" lang="en-US" altLang="ja-JP" dirty="0">
                <a:latin typeface="Times New Roman"/>
                <a:cs typeface="Times New Roman"/>
              </a:rPr>
              <a:t> </a:t>
            </a:r>
            <a:r>
              <a:rPr kumimoji="1" lang="en-US" altLang="ja-JP" dirty="0" smtClean="0">
                <a:latin typeface="Times New Roman"/>
                <a:cs typeface="Times New Roman"/>
              </a:rPr>
              <a:t>→∞ 0</a:t>
            </a:r>
            <a:r>
              <a:rPr kumimoji="1" lang="en-US" altLang="ja-JP" dirty="0">
                <a:latin typeface="Times New Roman"/>
                <a:cs typeface="Times New Roman"/>
              </a:rPr>
              <a:t> </a:t>
            </a:r>
            <a:r>
              <a:rPr kumimoji="1" lang="en-US" altLang="ja-JP" dirty="0" smtClean="0">
                <a:latin typeface="Times New Roman"/>
                <a:cs typeface="Times New Roman"/>
              </a:rPr>
              <a:t>or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dirty="0" smtClean="0">
                <a:latin typeface="Times New Roman"/>
                <a:cs typeface="Times New Roman"/>
              </a:rPr>
              <a:t> = 0→</a:t>
            </a:r>
          </a:p>
          <a:p>
            <a:r>
              <a:rPr kumimoji="1" lang="en-US" altLang="ja-JP" dirty="0" err="1" smtClean="0">
                <a:latin typeface="Times New Roman"/>
                <a:cs typeface="Times New Roman"/>
              </a:rPr>
              <a:t>erfc</a:t>
            </a:r>
            <a:r>
              <a:rPr kumimoji="1" lang="en-US" altLang="ja-JP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dirty="0">
                <a:latin typeface="Times New Roman"/>
                <a:cs typeface="Times New Roman"/>
              </a:rPr>
              <a:t>(</a:t>
            </a:r>
            <a:r>
              <a:rPr kumimoji="1" lang="en-US" altLang="ja-JP" i="1" dirty="0" err="1">
                <a:latin typeface="Times New Roman"/>
                <a:cs typeface="Times New Roman"/>
              </a:rPr>
              <a:t>η</a:t>
            </a:r>
            <a:r>
              <a:rPr kumimoji="1" lang="en-US" altLang="ja-JP" dirty="0">
                <a:latin typeface="Times New Roman"/>
                <a:cs typeface="Times New Roman"/>
              </a:rPr>
              <a:t>)</a:t>
            </a:r>
            <a:r>
              <a:rPr kumimoji="1" lang="en-US" altLang="ja-JP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dirty="0">
                <a:latin typeface="Times New Roman"/>
                <a:cs typeface="Times New Roman"/>
              </a:rPr>
              <a:t>= </a:t>
            </a:r>
            <a:r>
              <a:rPr kumimoji="1" lang="en-US" altLang="ja-JP" dirty="0" smtClean="0">
                <a:latin typeface="Times New Roman"/>
                <a:cs typeface="Times New Roman"/>
              </a:rPr>
              <a:t>0 → </a:t>
            </a:r>
            <a:r>
              <a:rPr kumimoji="1" lang="en-US" altLang="ja-JP" i="1" dirty="0">
                <a:latin typeface="Times New Roman"/>
                <a:cs typeface="Times New Roman"/>
              </a:rPr>
              <a:t>T </a:t>
            </a:r>
            <a:r>
              <a:rPr kumimoji="1" lang="en-US" altLang="ja-JP" dirty="0">
                <a:latin typeface="Times New Roman"/>
                <a:cs typeface="Times New Roman"/>
              </a:rPr>
              <a:t>= </a:t>
            </a:r>
            <a:r>
              <a:rPr kumimoji="1" lang="en-US" altLang="ja-JP" i="1" dirty="0" smtClean="0">
                <a:latin typeface="Times New Roman"/>
                <a:cs typeface="Times New Roman"/>
              </a:rPr>
              <a:t>T</a:t>
            </a:r>
            <a:r>
              <a:rPr kumimoji="1" lang="en-US" altLang="ja-JP" baseline="-25000" dirty="0" smtClean="0">
                <a:latin typeface="Times New Roman"/>
                <a:cs typeface="Times New Roman"/>
              </a:rPr>
              <a:t>1</a:t>
            </a:r>
            <a:endParaRPr kumimoji="1" lang="en-US" altLang="ja-JP" dirty="0">
              <a:latin typeface="Times New Roman"/>
              <a:cs typeface="Times New Roman"/>
            </a:endParaRPr>
          </a:p>
          <a:p>
            <a:r>
              <a:rPr kumimoji="1" lang="en-US" altLang="ja-JP" dirty="0" smtClean="0">
                <a:latin typeface="Times New Roman"/>
                <a:cs typeface="Times New Roman"/>
              </a:rPr>
              <a:t> 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46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673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海洋底深度と年代　ルート </a:t>
            </a:r>
            <a:r>
              <a:rPr kumimoji="1" lang="en-US" altLang="ja-JP" i="1" dirty="0" smtClean="0"/>
              <a:t>t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則</a:t>
            </a:r>
            <a:endParaRPr kumimoji="1" lang="ja-JP" altLang="en-US" dirty="0"/>
          </a:p>
        </p:txBody>
      </p:sp>
      <p:pic>
        <p:nvPicPr>
          <p:cNvPr id="5" name="コンテンツ プレースホルダー 4" descr="スクリーンショット 2015-06-01 20.39.4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47" r="-16647"/>
          <a:stretch>
            <a:fillRect/>
          </a:stretch>
        </p:blipFill>
        <p:spPr>
          <a:xfrm>
            <a:off x="-434093" y="2175602"/>
            <a:ext cx="6515982" cy="3443138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6" y="3245552"/>
            <a:ext cx="3408678" cy="234667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305650" y="5880928"/>
            <a:ext cx="4490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一億年程度までは</a:t>
            </a:r>
            <a:r>
              <a:rPr kumimoji="1" lang="en-US" altLang="ja-JP" sz="2800" dirty="0" smtClean="0"/>
              <a:t>√t</a:t>
            </a:r>
            <a:r>
              <a:rPr kumimoji="1" lang="ja-JP" altLang="en-US" sz="2800" dirty="0" smtClean="0"/>
              <a:t>に従う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47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644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海嶺と沈み込み帯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5733256"/>
            <a:ext cx="8496944" cy="53692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海嶺での上昇と沈み込み帯での沈降でプレートは移動するのでは？</a:t>
            </a:r>
            <a:endParaRPr kumimoji="1" lang="ja-JP" altLang="en-US" dirty="0"/>
          </a:p>
        </p:txBody>
      </p:sp>
      <p:pic>
        <p:nvPicPr>
          <p:cNvPr id="4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7"/>
          <a:stretch/>
        </p:blipFill>
        <p:spPr bwMode="auto">
          <a:xfrm>
            <a:off x="611560" y="1377982"/>
            <a:ext cx="7632848" cy="428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38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全球の熱流量</a:t>
            </a:r>
            <a:endParaRPr lang="ja-JP" altLang="en-US" dirty="0"/>
          </a:p>
        </p:txBody>
      </p:sp>
      <p:pic>
        <p:nvPicPr>
          <p:cNvPr id="5" name="コンテンツ プレースホルダー 4" descr="q1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06" r="-13706"/>
          <a:stretch>
            <a:fillRect/>
          </a:stretch>
        </p:blipFill>
        <p:spPr>
          <a:xfrm>
            <a:off x="134938" y="1949450"/>
            <a:ext cx="7583487" cy="4006850"/>
          </a:xfrm>
        </p:spPr>
      </p:pic>
      <p:sp>
        <p:nvSpPr>
          <p:cNvPr id="22531" name="テキスト ボックス 3"/>
          <p:cNvSpPr txBox="1">
            <a:spLocks noChangeArrowheads="1"/>
          </p:cNvSpPr>
          <p:nvPr/>
        </p:nvSpPr>
        <p:spPr bwMode="auto">
          <a:xfrm>
            <a:off x="2946400" y="6176963"/>
            <a:ext cx="5803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http://www.geophysik.rwth-aachen.de/IHFC/heatflow.html</a:t>
            </a:r>
            <a:endParaRPr lang="ja-JP" altLang="en-US" sz="1800"/>
          </a:p>
        </p:txBody>
      </p:sp>
      <p:sp>
        <p:nvSpPr>
          <p:cNvPr id="22532" name="正方形/長方形 5"/>
          <p:cNvSpPr>
            <a:spLocks noChangeArrowheads="1"/>
          </p:cNvSpPr>
          <p:nvPr/>
        </p:nvSpPr>
        <p:spPr bwMode="auto">
          <a:xfrm>
            <a:off x="5516563" y="4686300"/>
            <a:ext cx="2012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charset="0"/>
                <a:cs typeface="Times New Roman" charset="0"/>
              </a:rPr>
              <a:t>Q</a:t>
            </a:r>
            <a:r>
              <a:rPr lang="en-US" altLang="ja-JP" i="1" baseline="-25000">
                <a:latin typeface="Times New Roman" charset="0"/>
                <a:cs typeface="Times New Roman" charset="0"/>
              </a:rPr>
              <a:t>oAve </a:t>
            </a:r>
            <a:r>
              <a:rPr lang="en-US" altLang="ja-JP">
                <a:latin typeface="Times New Roman" charset="0"/>
                <a:cs typeface="Times New Roman" charset="0"/>
              </a:rPr>
              <a:t>= 101 mWm</a:t>
            </a:r>
            <a:r>
              <a:rPr lang="en-US" altLang="ja-JP" baseline="30000">
                <a:latin typeface="Times New Roman" charset="0"/>
                <a:cs typeface="Times New Roman" charset="0"/>
              </a:rPr>
              <a:t>-2</a:t>
            </a:r>
            <a:endParaRPr lang="ja-JP" altLang="en-US"/>
          </a:p>
        </p:txBody>
      </p:sp>
      <p:sp>
        <p:nvSpPr>
          <p:cNvPr id="22533" name="正方形/長方形 6"/>
          <p:cNvSpPr>
            <a:spLocks noChangeArrowheads="1"/>
          </p:cNvSpPr>
          <p:nvPr/>
        </p:nvSpPr>
        <p:spPr bwMode="auto">
          <a:xfrm>
            <a:off x="4849813" y="1765300"/>
            <a:ext cx="1909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charset="0"/>
                <a:cs typeface="Times New Roman" charset="0"/>
              </a:rPr>
              <a:t>Q</a:t>
            </a:r>
            <a:r>
              <a:rPr lang="en-US" altLang="ja-JP" i="1" baseline="-25000">
                <a:latin typeface="Times New Roman" charset="0"/>
                <a:cs typeface="Times New Roman" charset="0"/>
              </a:rPr>
              <a:t>cAve</a:t>
            </a:r>
            <a:r>
              <a:rPr lang="en-US" altLang="ja-JP">
                <a:latin typeface="Times New Roman" charset="0"/>
                <a:cs typeface="Times New Roman" charset="0"/>
              </a:rPr>
              <a:t> = 65 mWm</a:t>
            </a:r>
            <a:r>
              <a:rPr lang="en-US" altLang="ja-JP" baseline="30000">
                <a:latin typeface="Times New Roman" charset="0"/>
                <a:cs typeface="Times New Roman" charset="0"/>
              </a:rPr>
              <a:t>-2</a:t>
            </a:r>
            <a:endParaRPr lang="ja-JP" altLang="en-US"/>
          </a:p>
        </p:txBody>
      </p:sp>
      <p:sp>
        <p:nvSpPr>
          <p:cNvPr id="22534" name="正方形/長方形 7"/>
          <p:cNvSpPr>
            <a:spLocks noChangeArrowheads="1"/>
          </p:cNvSpPr>
          <p:nvPr/>
        </p:nvSpPr>
        <p:spPr bwMode="auto">
          <a:xfrm>
            <a:off x="7000875" y="2940050"/>
            <a:ext cx="18113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i="1">
                <a:latin typeface="Times New Roman" charset="0"/>
                <a:cs typeface="Times New Roman" charset="0"/>
              </a:rPr>
              <a:t>Q</a:t>
            </a:r>
            <a:r>
              <a:rPr lang="en-US" altLang="ja-JP" sz="3200" i="1" baseline="-25000">
                <a:latin typeface="Times New Roman" charset="0"/>
                <a:cs typeface="Times New Roman" charset="0"/>
              </a:rPr>
              <a:t>eAve</a:t>
            </a:r>
          </a:p>
          <a:p>
            <a:r>
              <a:rPr lang="en-US" altLang="ja-JP" sz="3200" i="1" baseline="-25000">
                <a:latin typeface="Times New Roman" charset="0"/>
                <a:cs typeface="Times New Roman" charset="0"/>
              </a:rPr>
              <a:t> </a:t>
            </a:r>
            <a:r>
              <a:rPr lang="en-US" altLang="ja-JP" sz="3200">
                <a:latin typeface="Times New Roman" charset="0"/>
                <a:cs typeface="Times New Roman" charset="0"/>
              </a:rPr>
              <a:t>= 85</a:t>
            </a:r>
            <a:r>
              <a:rPr lang="en-US" altLang="ja-JP">
                <a:latin typeface="Times New Roman" charset="0"/>
                <a:cs typeface="Times New Roman" charset="0"/>
              </a:rPr>
              <a:t> mWm</a:t>
            </a:r>
            <a:r>
              <a:rPr lang="en-US" altLang="ja-JP" baseline="30000">
                <a:latin typeface="Times New Roman" charset="0"/>
                <a:cs typeface="Times New Roman" charset="0"/>
              </a:rPr>
              <a:t>-2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498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熱伝導：フーリエの法則　</a:t>
            </a:r>
            <a:endParaRPr kumimoji="1" lang="ja-JP" altLang="en-US" dirty="0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7945" y="2753056"/>
            <a:ext cx="1390650" cy="9144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1371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2387581" y="2183040"/>
            <a:ext cx="1336593" cy="570016"/>
          </a:xfrm>
          <a:prstGeom prst="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>
            <a:off x="2387581" y="2988565"/>
            <a:ext cx="1336593" cy="570016"/>
          </a:xfrm>
          <a:prstGeom prst="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2397481" y="3796065"/>
            <a:ext cx="1336593" cy="570016"/>
          </a:xfrm>
          <a:prstGeom prst="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771374" y="2154487"/>
            <a:ext cx="372443" cy="2349044"/>
          </a:xfrm>
          <a:prstGeom prst="rect">
            <a:avLst/>
          </a:prstGeom>
          <a:solidFill>
            <a:schemeClr val="tx2">
              <a:lumMod val="20000"/>
              <a:lumOff val="80000"/>
              <a:alpha val="5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71374" y="472969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2585153" y="4729699"/>
            <a:ext cx="113902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936773" y="3487331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T+</a:t>
            </a:r>
            <a:r>
              <a:rPr kumimoji="1" lang="en-US" altLang="ja-JP" i="1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43817" y="34873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rot="5400000">
            <a:off x="1596852" y="3329009"/>
            <a:ext cx="2349044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rot="5400000">
            <a:off x="1963002" y="3338909"/>
            <a:ext cx="2349044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4481303" y="3894367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q: </a:t>
            </a:r>
            <a:r>
              <a:rPr kumimoji="1" lang="ja-JP" altLang="en-US" dirty="0" smtClean="0"/>
              <a:t>熱流量</a:t>
            </a:r>
            <a:endParaRPr kumimoji="1" lang="en-US" altLang="ja-JP" dirty="0" smtClean="0"/>
          </a:p>
          <a:p>
            <a:pPr algn="l"/>
            <a:r>
              <a:rPr kumimoji="1" lang="ja-JP" altLang="en-US" dirty="0" smtClean="0"/>
              <a:t>単位時間あたり、</a:t>
            </a:r>
            <a:endParaRPr kumimoji="1" lang="en-US" altLang="ja-JP" dirty="0" smtClean="0"/>
          </a:p>
          <a:p>
            <a:pPr algn="l"/>
            <a:r>
              <a:rPr kumimoji="1" lang="ja-JP" altLang="en-US" dirty="0" smtClean="0"/>
              <a:t>単位面積当たりの</a:t>
            </a:r>
            <a:endParaRPr kumimoji="1" lang="en-US" altLang="ja-JP" dirty="0" smtClean="0"/>
          </a:p>
          <a:p>
            <a:pPr algn="l"/>
            <a:r>
              <a:rPr kumimoji="1" lang="ja-JP" altLang="en-US" dirty="0" smtClean="0"/>
              <a:t>熱の流れ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69608" y="5818548"/>
            <a:ext cx="6839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代表的な地温勾配１ｋｍ深度で３０℃高くなる </a:t>
            </a:r>
            <a:r>
              <a:rPr kumimoji="1" lang="en-US" altLang="ja-JP" dirty="0" smtClean="0"/>
              <a:t>(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dT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1" lang="en-US" altLang="ja-JP" i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=30K/km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449065" y="5157192"/>
            <a:ext cx="177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K:</a:t>
            </a:r>
            <a:r>
              <a:rPr kumimoji="1" lang="ja-JP" altLang="en-US" i="1" dirty="0">
                <a:latin typeface="Times New Roman" pitchFamily="18" charset="0"/>
                <a:cs typeface="Times New Roman" pitchFamily="18" charset="0"/>
              </a:rPr>
              <a:t>　</a:t>
            </a:r>
            <a:r>
              <a:rPr kumimoji="1" lang="ja-JP" altLang="en-US" i="1" dirty="0" smtClean="0">
                <a:latin typeface="Times New Roman" pitchFamily="18" charset="0"/>
                <a:cs typeface="Times New Roman" pitchFamily="18" charset="0"/>
              </a:rPr>
              <a:t>熱伝導係数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 bwMode="auto">
          <a:xfrm>
            <a:off x="5148064" y="3068960"/>
            <a:ext cx="21602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28385" y="2996952"/>
            <a:ext cx="479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Times New Roman"/>
                <a:cs typeface="Times New Roman"/>
              </a:rPr>
              <a:t>K</a:t>
            </a:r>
            <a:endParaRPr kumimoji="1" lang="ja-JP" altLang="en-US" sz="2400" i="1" dirty="0">
              <a:latin typeface="Times New Roman"/>
              <a:cs typeface="Times New Roman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5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熱流量の測定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38560" y="1949824"/>
            <a:ext cx="4331145" cy="4007224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dirty="0" smtClean="0"/>
              <a:t>ボアホールを使った観測から、</a:t>
            </a:r>
            <a:r>
              <a:rPr kumimoji="1" lang="ja-JP" altLang="en-US" dirty="0" smtClean="0">
                <a:latin typeface="Times New Roman"/>
                <a:cs typeface="Times New Roman"/>
              </a:rPr>
              <a:t>地温勾配は</a:t>
            </a:r>
            <a:endParaRPr kumimoji="1" lang="en-US" altLang="ja-JP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altLang="ja-JP" dirty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     </a:t>
            </a:r>
            <a:r>
              <a:rPr lang="en-US" altLang="ja-JP" i="1" dirty="0" err="1" smtClean="0">
                <a:latin typeface="Times New Roman"/>
                <a:cs typeface="Times New Roman"/>
              </a:rPr>
              <a:t>dT</a:t>
            </a:r>
            <a:r>
              <a:rPr lang="en-US" altLang="ja-JP" dirty="0" smtClean="0">
                <a:latin typeface="Times New Roman"/>
                <a:cs typeface="Times New Roman"/>
              </a:rPr>
              <a:t>/</a:t>
            </a:r>
            <a:r>
              <a:rPr lang="en-US" altLang="ja-JP" i="1" dirty="0" err="1" smtClean="0">
                <a:latin typeface="Times New Roman"/>
                <a:cs typeface="Times New Roman"/>
              </a:rPr>
              <a:t>dy</a:t>
            </a:r>
            <a:r>
              <a:rPr lang="en-US" altLang="ja-JP" i="1" dirty="0" smtClean="0">
                <a:latin typeface="Times New Roman"/>
                <a:cs typeface="Times New Roman"/>
              </a:rPr>
              <a:t> = </a:t>
            </a:r>
            <a:r>
              <a:rPr kumimoji="1" lang="en-US" altLang="ja-JP" dirty="0" smtClean="0">
                <a:latin typeface="Times New Roman"/>
                <a:cs typeface="Times New Roman"/>
              </a:rPr>
              <a:t>20〜30 K/km</a:t>
            </a:r>
            <a:r>
              <a:rPr kumimoji="1" lang="ja-JP" altLang="en-US" dirty="0" smtClean="0">
                <a:latin typeface="Times New Roman"/>
                <a:cs typeface="Times New Roman"/>
              </a:rPr>
              <a:t>であった。</a:t>
            </a:r>
            <a:endParaRPr kumimoji="1" lang="en-US" altLang="ja-JP" dirty="0" smtClean="0">
              <a:latin typeface="Times New Roman"/>
              <a:cs typeface="Times New Roman"/>
            </a:endParaRPr>
          </a:p>
          <a:p>
            <a:r>
              <a:rPr lang="ja-JP" altLang="en-US" dirty="0" smtClean="0">
                <a:latin typeface="Times New Roman"/>
                <a:cs typeface="Times New Roman"/>
              </a:rPr>
              <a:t>岩石の熱伝導係数を</a:t>
            </a:r>
            <a:r>
              <a:rPr lang="en-US" altLang="ja-JP" dirty="0" smtClean="0"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en-US" altLang="ja-JP" dirty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     2〜3 Wm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-1</a:t>
            </a:r>
            <a:r>
              <a:rPr lang="en-US" altLang="ja-JP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-1</a:t>
            </a:r>
            <a:r>
              <a:rPr lang="ja-JP" altLang="en-US" dirty="0" smtClean="0"/>
              <a:t>とすると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平均的な熱流量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i="1" dirty="0">
                <a:latin typeface="Times New Roman"/>
                <a:cs typeface="Times New Roman"/>
              </a:rPr>
              <a:t> </a:t>
            </a:r>
            <a:r>
              <a:rPr lang="en-US" altLang="ja-JP" i="1" dirty="0" smtClean="0">
                <a:latin typeface="Times New Roman"/>
                <a:cs typeface="Times New Roman"/>
              </a:rPr>
              <a:t>     </a:t>
            </a:r>
            <a:r>
              <a:rPr lang="en-US" altLang="ja-JP" b="1" i="1" dirty="0" smtClean="0">
                <a:latin typeface="Times New Roman"/>
                <a:cs typeface="Times New Roman"/>
              </a:rPr>
              <a:t>q</a:t>
            </a:r>
            <a:r>
              <a:rPr lang="en-US" altLang="ja-JP" b="1" dirty="0" smtClean="0">
                <a:latin typeface="Times New Roman"/>
                <a:cs typeface="Times New Roman"/>
              </a:rPr>
              <a:t> = 40 ~ 90 mWm</a:t>
            </a:r>
            <a:r>
              <a:rPr lang="en-US" altLang="ja-JP" b="1" baseline="30000" dirty="0" smtClean="0">
                <a:latin typeface="Times New Roman"/>
                <a:cs typeface="Times New Roman"/>
              </a:rPr>
              <a:t>-2</a:t>
            </a:r>
            <a:endParaRPr kumimoji="1" lang="en-US" altLang="ja-JP" b="1" baseline="30000" dirty="0">
              <a:latin typeface="Times New Roman"/>
              <a:cs typeface="Times New Roman"/>
            </a:endParaRPr>
          </a:p>
        </p:txBody>
      </p:sp>
      <p:pic>
        <p:nvPicPr>
          <p:cNvPr id="4" name="Picture 1030" descr="C:\プロジェクト\熱流量\学会発表\200705\素材\観測点分布図\観測施設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1852423"/>
            <a:ext cx="2732862" cy="448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3087" y="4239544"/>
            <a:ext cx="1390650" cy="914400"/>
          </a:xfrm>
          <a:prstGeom prst="rect">
            <a:avLst/>
          </a:prstGeom>
          <a:noFill/>
        </p:spPr>
      </p:pic>
      <p:sp>
        <p:nvSpPr>
          <p:cNvPr id="6" name="正方形/長方形 5"/>
          <p:cNvSpPr/>
          <p:nvPr/>
        </p:nvSpPr>
        <p:spPr bwMode="auto">
          <a:xfrm>
            <a:off x="3275856" y="4551511"/>
            <a:ext cx="21602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56177" y="4479503"/>
            <a:ext cx="479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Times New Roman"/>
                <a:cs typeface="Times New Roman"/>
              </a:rPr>
              <a:t>K</a:t>
            </a:r>
            <a:endParaRPr kumimoji="1" lang="ja-JP" altLang="en-US" sz="2400" i="1" dirty="0">
              <a:latin typeface="Times New Roman"/>
              <a:cs typeface="Times New Roman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711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問い　全球的な熱流量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Times New Roman"/>
                <a:cs typeface="Times New Roman"/>
              </a:rPr>
              <a:t>大陸の地殻熱流量</a:t>
            </a:r>
            <a:r>
              <a:rPr kumimoji="1" lang="en-US" altLang="ja-JP" dirty="0" smtClean="0">
                <a:latin typeface="Times New Roman"/>
                <a:cs typeface="Times New Roman"/>
              </a:rPr>
              <a:t>  (</a:t>
            </a:r>
            <a:r>
              <a:rPr kumimoji="1" lang="en-US" altLang="ja-JP" i="1" dirty="0" err="1" smtClean="0">
                <a:latin typeface="Times New Roman"/>
                <a:cs typeface="Times New Roman"/>
              </a:rPr>
              <a:t>Q</a:t>
            </a:r>
            <a:r>
              <a:rPr kumimoji="1" lang="en-US" altLang="ja-JP" i="1" baseline="-25000" dirty="0" err="1" smtClean="0">
                <a:latin typeface="Times New Roman"/>
                <a:cs typeface="Times New Roman"/>
              </a:rPr>
              <a:t>cAve</a:t>
            </a:r>
            <a:r>
              <a:rPr kumimoji="1" lang="en-US" altLang="ja-JP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= </a:t>
            </a:r>
            <a:r>
              <a:rPr kumimoji="1" lang="en-US" altLang="ja-JP" dirty="0" smtClean="0">
                <a:latin typeface="Times New Roman"/>
                <a:cs typeface="Times New Roman"/>
              </a:rPr>
              <a:t>65 mWm</a:t>
            </a:r>
            <a:r>
              <a:rPr kumimoji="1" lang="en-US" altLang="ja-JP" baseline="30000" dirty="0" smtClean="0">
                <a:latin typeface="Times New Roman"/>
                <a:cs typeface="Times New Roman"/>
              </a:rPr>
              <a:t>-2</a:t>
            </a:r>
            <a:r>
              <a:rPr kumimoji="1" lang="en-US" altLang="ja-JP" dirty="0" smtClean="0">
                <a:latin typeface="Times New Roman"/>
                <a:cs typeface="Times New Roman"/>
              </a:rPr>
              <a:t>) </a:t>
            </a:r>
            <a:r>
              <a:rPr kumimoji="1" lang="ja-JP" altLang="en-US" dirty="0" smtClean="0">
                <a:latin typeface="Times New Roman"/>
                <a:cs typeface="Times New Roman"/>
              </a:rPr>
              <a:t>と海洋の地殻熱流量</a:t>
            </a:r>
            <a:r>
              <a:rPr kumimoji="1" lang="en-US" altLang="ja-JP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 err="1" smtClean="0">
                <a:latin typeface="Times New Roman"/>
                <a:cs typeface="Times New Roman"/>
              </a:rPr>
              <a:t>Q</a:t>
            </a:r>
            <a:r>
              <a:rPr lang="en-US" altLang="ja-JP" i="1" baseline="-25000" dirty="0" err="1" smtClean="0">
                <a:latin typeface="Times New Roman"/>
                <a:cs typeface="Times New Roman"/>
              </a:rPr>
              <a:t>oAve</a:t>
            </a:r>
            <a:r>
              <a:rPr lang="en-US" altLang="ja-JP" i="1" baseline="-25000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= 101 </a:t>
            </a:r>
            <a:r>
              <a:rPr lang="en-US" altLang="ja-JP" dirty="0">
                <a:latin typeface="Times New Roman"/>
                <a:cs typeface="Times New Roman"/>
              </a:rPr>
              <a:t>mWm</a:t>
            </a:r>
            <a:r>
              <a:rPr lang="en-US" altLang="ja-JP" baseline="30000" dirty="0">
                <a:latin typeface="Times New Roman"/>
                <a:cs typeface="Times New Roman"/>
              </a:rPr>
              <a:t>-2</a:t>
            </a:r>
            <a:r>
              <a:rPr lang="en-US" altLang="ja-JP" dirty="0" smtClean="0">
                <a:latin typeface="Times New Roman"/>
                <a:cs typeface="Times New Roman"/>
              </a:rPr>
              <a:t>) </a:t>
            </a:r>
            <a:r>
              <a:rPr kumimoji="1" lang="ja-JP" altLang="en-US" dirty="0" smtClean="0">
                <a:latin typeface="Times New Roman"/>
                <a:cs typeface="Times New Roman"/>
              </a:rPr>
              <a:t>から全球での</a:t>
            </a:r>
            <a:r>
              <a:rPr lang="ja-JP" altLang="en-US" dirty="0" smtClean="0">
                <a:latin typeface="Times New Roman"/>
                <a:cs typeface="Times New Roman"/>
              </a:rPr>
              <a:t>発</a:t>
            </a:r>
            <a:r>
              <a:rPr kumimoji="1" lang="ja-JP" altLang="en-US" dirty="0" smtClean="0">
                <a:latin typeface="Times New Roman"/>
                <a:cs typeface="Times New Roman"/>
              </a:rPr>
              <a:t>熱量</a:t>
            </a:r>
            <a:r>
              <a:rPr kumimoji="1" lang="en-US" altLang="ja-JP" i="1" dirty="0" err="1" smtClean="0">
                <a:latin typeface="Times New Roman"/>
                <a:cs typeface="Times New Roman"/>
              </a:rPr>
              <a:t>Q</a:t>
            </a:r>
            <a:r>
              <a:rPr kumimoji="1" lang="en-US" altLang="ja-JP" i="1" baseline="-25000" dirty="0" err="1" smtClean="0">
                <a:latin typeface="Times New Roman"/>
                <a:cs typeface="Times New Roman"/>
              </a:rPr>
              <a:t>e</a:t>
            </a:r>
            <a:r>
              <a:rPr kumimoji="1" lang="ja-JP" altLang="en-US" dirty="0" smtClean="0">
                <a:latin typeface="Times New Roman"/>
                <a:cs typeface="Times New Roman"/>
              </a:rPr>
              <a:t>を計算せよ。</a:t>
            </a:r>
            <a:endParaRPr kumimoji="1" lang="en-US" altLang="ja-JP" dirty="0" smtClean="0">
              <a:latin typeface="Times New Roman"/>
              <a:cs typeface="Times New Roman"/>
            </a:endParaRPr>
          </a:p>
          <a:p>
            <a:r>
              <a:rPr kumimoji="1" lang="ja-JP" altLang="en-US" dirty="0" smtClean="0">
                <a:latin typeface="Times New Roman"/>
                <a:cs typeface="Times New Roman"/>
              </a:rPr>
              <a:t>また得られた</a:t>
            </a:r>
            <a:r>
              <a:rPr kumimoji="1" lang="en-US" altLang="ja-JP" i="1" dirty="0" err="1" smtClean="0">
                <a:latin typeface="Times New Roman"/>
                <a:cs typeface="Times New Roman"/>
              </a:rPr>
              <a:t>Q</a:t>
            </a:r>
            <a:r>
              <a:rPr kumimoji="1" lang="en-US" altLang="ja-JP" i="1" baseline="-25000" dirty="0" err="1" smtClean="0">
                <a:latin typeface="Times New Roman"/>
                <a:cs typeface="Times New Roman"/>
              </a:rPr>
              <a:t>e</a:t>
            </a:r>
            <a:r>
              <a:rPr kumimoji="1" lang="ja-JP" altLang="en-US" dirty="0" smtClean="0">
                <a:latin typeface="Times New Roman"/>
                <a:cs typeface="Times New Roman"/>
              </a:rPr>
              <a:t>から、地球の全球的な平均熱流量</a:t>
            </a:r>
            <a:r>
              <a:rPr lang="en-US" altLang="ja-JP" i="1" dirty="0" err="1" smtClean="0">
                <a:latin typeface="Times New Roman"/>
                <a:cs typeface="Times New Roman"/>
              </a:rPr>
              <a:t>Q</a:t>
            </a:r>
            <a:r>
              <a:rPr lang="en-US" altLang="ja-JP" i="1" baseline="-25000" dirty="0" err="1" smtClean="0">
                <a:latin typeface="Times New Roman"/>
                <a:cs typeface="Times New Roman"/>
              </a:rPr>
              <a:t>cAve</a:t>
            </a:r>
            <a:r>
              <a:rPr lang="en-US" altLang="ja-JP" i="1" baseline="-25000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dirty="0">
                <a:latin typeface="Times New Roman"/>
                <a:cs typeface="Times New Roman"/>
              </a:rPr>
              <a:t>mWm</a:t>
            </a:r>
            <a:r>
              <a:rPr lang="en-US" altLang="ja-JP" baseline="30000" dirty="0">
                <a:latin typeface="Times New Roman"/>
                <a:cs typeface="Times New Roman"/>
              </a:rPr>
              <a:t>-2</a:t>
            </a:r>
            <a:r>
              <a:rPr lang="en-US" altLang="ja-JP" dirty="0" smtClean="0">
                <a:latin typeface="Times New Roman"/>
                <a:cs typeface="Times New Roman"/>
              </a:rPr>
              <a:t>)</a:t>
            </a:r>
            <a:r>
              <a:rPr lang="ja-JP" altLang="en-US" dirty="0" smtClean="0">
                <a:latin typeface="Times New Roman"/>
                <a:cs typeface="Times New Roman"/>
              </a:rPr>
              <a:t>を計算せよ。</a:t>
            </a:r>
            <a:endParaRPr lang="en-US" altLang="ja-JP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altLang="ja-JP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ja-JP" altLang="en-US" dirty="0" smtClean="0">
                <a:latin typeface="Times New Roman"/>
                <a:cs typeface="Times New Roman"/>
              </a:rPr>
              <a:t>ただし、大陸の面積</a:t>
            </a:r>
            <a:r>
              <a:rPr lang="en-US" altLang="ja-JP" i="1" dirty="0" smtClean="0">
                <a:latin typeface="Times New Roman"/>
                <a:cs typeface="Times New Roman"/>
              </a:rPr>
              <a:t>A</a:t>
            </a:r>
            <a:r>
              <a:rPr lang="en-US" altLang="ja-JP" i="1" baseline="-25000" dirty="0" smtClean="0">
                <a:latin typeface="Times New Roman"/>
                <a:cs typeface="Times New Roman"/>
              </a:rPr>
              <a:t>c</a:t>
            </a:r>
            <a:r>
              <a:rPr lang="en-US" altLang="ja-JP" dirty="0" smtClean="0">
                <a:latin typeface="Times New Roman"/>
                <a:cs typeface="Times New Roman"/>
              </a:rPr>
              <a:t> = 2 x 10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8</a:t>
            </a:r>
            <a:r>
              <a:rPr lang="en-US" altLang="ja-JP" dirty="0" smtClean="0">
                <a:latin typeface="Times New Roman"/>
                <a:cs typeface="Times New Roman"/>
              </a:rPr>
              <a:t> km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-2</a:t>
            </a:r>
            <a:r>
              <a:rPr lang="ja-JP" altLang="en-US" dirty="0" smtClean="0">
                <a:latin typeface="Times New Roman"/>
                <a:cs typeface="Times New Roman"/>
              </a:rPr>
              <a:t>、海洋の面積</a:t>
            </a:r>
            <a:r>
              <a:rPr lang="en-US" altLang="ja-JP" dirty="0" smtClean="0">
                <a:latin typeface="Times New Roman"/>
                <a:cs typeface="Times New Roman"/>
              </a:rPr>
              <a:t> </a:t>
            </a:r>
            <a:r>
              <a:rPr lang="en-US" altLang="ja-JP" i="1" dirty="0" err="1" smtClean="0">
                <a:latin typeface="Times New Roman"/>
                <a:cs typeface="Times New Roman"/>
              </a:rPr>
              <a:t>A</a:t>
            </a:r>
            <a:r>
              <a:rPr lang="en-US" altLang="ja-JP" i="1" baseline="-25000" dirty="0" err="1">
                <a:latin typeface="Times New Roman"/>
                <a:cs typeface="Times New Roman"/>
              </a:rPr>
              <a:t>o</a:t>
            </a:r>
            <a:r>
              <a:rPr lang="en-US" altLang="ja-JP" dirty="0" smtClean="0">
                <a:latin typeface="Times New Roman"/>
                <a:cs typeface="Times New Roman"/>
              </a:rPr>
              <a:t> </a:t>
            </a:r>
            <a:r>
              <a:rPr lang="en-US" altLang="ja-JP" dirty="0">
                <a:latin typeface="Times New Roman"/>
                <a:cs typeface="Times New Roman"/>
              </a:rPr>
              <a:t>= </a:t>
            </a:r>
            <a:r>
              <a:rPr lang="en-US" altLang="ja-JP" dirty="0" smtClean="0">
                <a:latin typeface="Times New Roman"/>
                <a:cs typeface="Times New Roman"/>
              </a:rPr>
              <a:t>3.1 </a:t>
            </a:r>
            <a:r>
              <a:rPr lang="en-US" altLang="ja-JP" dirty="0">
                <a:latin typeface="Times New Roman"/>
                <a:cs typeface="Times New Roman"/>
              </a:rPr>
              <a:t>x 10</a:t>
            </a:r>
            <a:r>
              <a:rPr lang="en-US" altLang="ja-JP" baseline="30000" dirty="0">
                <a:latin typeface="Times New Roman"/>
                <a:cs typeface="Times New Roman"/>
              </a:rPr>
              <a:t>8</a:t>
            </a:r>
            <a:r>
              <a:rPr lang="en-US" altLang="ja-JP" dirty="0">
                <a:latin typeface="Times New Roman"/>
                <a:cs typeface="Times New Roman"/>
              </a:rPr>
              <a:t> km</a:t>
            </a:r>
            <a:r>
              <a:rPr lang="en-US" altLang="ja-JP" baseline="30000" dirty="0">
                <a:latin typeface="Times New Roman"/>
                <a:cs typeface="Times New Roman"/>
              </a:rPr>
              <a:t>-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2</a:t>
            </a:r>
            <a:r>
              <a:rPr lang="ja-JP" altLang="en-US" dirty="0" smtClean="0">
                <a:latin typeface="Times New Roman"/>
                <a:cs typeface="Times New Roman"/>
              </a:rPr>
              <a:t>とする。</a:t>
            </a:r>
            <a:endParaRPr kumimoji="1" lang="ja-JP" altLang="en-US" baseline="30000" dirty="0">
              <a:latin typeface="Times New Roman"/>
              <a:cs typeface="Times New Roman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59FB-C33A-1C45-98ED-98B9E7CBA079}" type="slidenum">
              <a:rPr lang="en-US" altLang="ja-JP" smtClean="0"/>
              <a:pPr/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828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4476</TotalTime>
  <Words>1739</Words>
  <Application>Microsoft Office PowerPoint</Application>
  <PresentationFormat>画面に合わせる (4:3)</PresentationFormat>
  <Paragraphs>292</Paragraphs>
  <Slides>47</Slides>
  <Notes>9</Notes>
  <HiddenSlides>7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4</vt:i4>
      </vt:variant>
      <vt:variant>
        <vt:lpstr>スライド タイトル</vt:lpstr>
      </vt:variant>
      <vt:variant>
        <vt:i4>47</vt:i4>
      </vt:variant>
    </vt:vector>
  </HeadingPairs>
  <TitlesOfParts>
    <vt:vector size="52" baseType="lpstr">
      <vt:lpstr>標準デザイン</vt:lpstr>
      <vt:lpstr>Image</vt:lpstr>
      <vt:lpstr>文書</vt:lpstr>
      <vt:lpstr>Microsoft Word 97 - 2003 Document</vt:lpstr>
      <vt:lpstr>Microsoft 数式 3.0</vt:lpstr>
      <vt:lpstr>PowerPoint プレゼンテーション</vt:lpstr>
      <vt:lpstr>本日の流れ</vt:lpstr>
      <vt:lpstr>なぜ海底は海嶺軸から遠ざかるにつれ深くなるのか？</vt:lpstr>
      <vt:lpstr>海洋底年齢図の完成</vt:lpstr>
      <vt:lpstr>海嶺と沈み込み帯</vt:lpstr>
      <vt:lpstr>全球の熱流量</vt:lpstr>
      <vt:lpstr>熱伝導：フーリエの法則　</vt:lpstr>
      <vt:lpstr>熱流量の測定</vt:lpstr>
      <vt:lpstr>問い　全球的な熱流量</vt:lpstr>
      <vt:lpstr>全球的な熱流量　計算してみよう</vt:lpstr>
      <vt:lpstr>全球の熱流量</vt:lpstr>
      <vt:lpstr>日本列島の地殻熱流量分布</vt:lpstr>
      <vt:lpstr>海洋プレートの冷却によるルートｔ則 ープレートの年齢と水深・熱流量ー</vt:lpstr>
      <vt:lpstr>PowerPoint プレゼンテーション</vt:lpstr>
      <vt:lpstr>PowerPoint プレゼンテーション</vt:lpstr>
      <vt:lpstr>PowerPoint プレゼンテーション</vt:lpstr>
      <vt:lpstr>海洋プレートの厚さと年代</vt:lpstr>
      <vt:lpstr>熱伝導方程式を解く</vt:lpstr>
      <vt:lpstr>誤差関数と海洋底地温勾配</vt:lpstr>
      <vt:lpstr>PowerPoint プレゼンテーション</vt:lpstr>
      <vt:lpstr>熱流量から推定する地球の年齢</vt:lpstr>
      <vt:lpstr>熱流量から推定する地球の年齢</vt:lpstr>
      <vt:lpstr>熱伝導方程式の導出</vt:lpstr>
      <vt:lpstr>PowerPoint プレゼンテーション</vt:lpstr>
      <vt:lpstr>1次元熱伝導方程式の解法</vt:lpstr>
      <vt:lpstr>Tの変数変換（無次元化により変数を減らす）</vt:lpstr>
      <vt:lpstr>時間ｔと空間ｙの相似変数hの導入</vt:lpstr>
      <vt:lpstr>hを用いた熱伝導方程式の書き換え</vt:lpstr>
      <vt:lpstr>式(9)を解く</vt:lpstr>
      <vt:lpstr>PowerPoint プレゼンテーション</vt:lpstr>
      <vt:lpstr>誤差関数</vt:lpstr>
      <vt:lpstr>PowerPoint プレゼンテーション</vt:lpstr>
      <vt:lpstr>海洋性プレートの冷却</vt:lpstr>
      <vt:lpstr>PowerPoint プレゼンテーション</vt:lpstr>
      <vt:lpstr>実際のデータと比較</vt:lpstr>
      <vt:lpstr>熱境界層の推定</vt:lpstr>
      <vt:lpstr>海洋底深度と年代　ルート t 則</vt:lpstr>
      <vt:lpstr>PowerPoint プレゼンテーション</vt:lpstr>
      <vt:lpstr>プレートテクトニクスの駆動力</vt:lpstr>
      <vt:lpstr>　課題</vt:lpstr>
      <vt:lpstr>Ridge Push vs. Slab Pull</vt:lpstr>
      <vt:lpstr>拡大速度と中軸谷の有無</vt:lpstr>
      <vt:lpstr>海嶺付近の変形</vt:lpstr>
      <vt:lpstr>大西洋の海底地形</vt:lpstr>
      <vt:lpstr>放射性元素による発熱</vt:lpstr>
      <vt:lpstr>誤差関数</vt:lpstr>
      <vt:lpstr>海洋底深度と年代　ルート t 則</vt:lpstr>
    </vt:vector>
  </TitlesOfParts>
  <Company>Tohoku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中央海嶺 (mid-oceanic ridge)と トランスフォーム断層(transform fault)</dc:title>
  <dc:creator>Otsuki Kenshiro</dc:creator>
  <cp:lastModifiedBy>nagahama</cp:lastModifiedBy>
  <cp:revision>60</cp:revision>
  <cp:lastPrinted>2016-11-14T01:36:08Z</cp:lastPrinted>
  <dcterms:created xsi:type="dcterms:W3CDTF">2004-04-29T09:29:09Z</dcterms:created>
  <dcterms:modified xsi:type="dcterms:W3CDTF">2016-11-16T13:54:03Z</dcterms:modified>
</cp:coreProperties>
</file>